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64" r:id="rId4"/>
  </p:sldMasterIdLst>
  <p:notesMasterIdLst>
    <p:notesMasterId r:id="rId38"/>
  </p:notesMasterIdLst>
  <p:sldIdLst>
    <p:sldId id="278" r:id="rId5"/>
    <p:sldId id="279" r:id="rId6"/>
    <p:sldId id="326" r:id="rId7"/>
    <p:sldId id="288" r:id="rId8"/>
    <p:sldId id="499" r:id="rId9"/>
    <p:sldId id="497" r:id="rId10"/>
    <p:sldId id="514" r:id="rId11"/>
    <p:sldId id="287" r:id="rId12"/>
    <p:sldId id="505" r:id="rId13"/>
    <p:sldId id="506" r:id="rId14"/>
    <p:sldId id="258" r:id="rId15"/>
    <p:sldId id="507" r:id="rId16"/>
    <p:sldId id="259" r:id="rId17"/>
    <p:sldId id="298" r:id="rId18"/>
    <p:sldId id="508" r:id="rId19"/>
    <p:sldId id="297" r:id="rId20"/>
    <p:sldId id="274" r:id="rId21"/>
    <p:sldId id="494" r:id="rId22"/>
    <p:sldId id="321" r:id="rId23"/>
    <p:sldId id="322" r:id="rId24"/>
    <p:sldId id="510" r:id="rId25"/>
    <p:sldId id="511" r:id="rId26"/>
    <p:sldId id="509" r:id="rId27"/>
    <p:sldId id="515" r:id="rId28"/>
    <p:sldId id="290" r:id="rId29"/>
    <p:sldId id="291" r:id="rId30"/>
    <p:sldId id="307" r:id="rId31"/>
    <p:sldId id="496" r:id="rId32"/>
    <p:sldId id="513" r:id="rId33"/>
    <p:sldId id="512" r:id="rId34"/>
    <p:sldId id="516" r:id="rId35"/>
    <p:sldId id="517" r:id="rId36"/>
    <p:sldId id="313" r:id="rId3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0A8B7-1A1C-4C36-8CF0-A77A36533B19}" v="79" dt="2023-11-16T13:16:39.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93557" autoAdjust="0"/>
  </p:normalViewPr>
  <p:slideViewPr>
    <p:cSldViewPr>
      <p:cViewPr varScale="1">
        <p:scale>
          <a:sx n="72" d="100"/>
          <a:sy n="72" d="100"/>
        </p:scale>
        <p:origin x="456" y="54"/>
      </p:cViewPr>
      <p:guideLst>
        <p:guide orient="horz" pos="2160"/>
        <p:guide pos="2880"/>
      </p:guideLst>
    </p:cSldViewPr>
  </p:slideViewPr>
  <p:outlineViewPr>
    <p:cViewPr>
      <p:scale>
        <a:sx n="33" d="100"/>
        <a:sy n="33" d="100"/>
      </p:scale>
      <p:origin x="0" y="-313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6" d="100"/>
          <a:sy n="46" d="100"/>
        </p:scale>
        <p:origin x="25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richton" userId="bcd9b21b-446d-4c99-832d-2c11086c0ff0" providerId="ADAL" clId="{B7BEDC3F-A14D-4D4E-ABCE-A646B12561C3}"/>
    <pc:docChg chg="custSel addSld modSld">
      <pc:chgData name="Alan Crichton" userId="bcd9b21b-446d-4c99-832d-2c11086c0ff0" providerId="ADAL" clId="{B7BEDC3F-A14D-4D4E-ABCE-A646B12561C3}" dt="2023-11-09T10:56:34.667" v="623" actId="20577"/>
      <pc:docMkLst>
        <pc:docMk/>
      </pc:docMkLst>
      <pc:sldChg chg="modSp mod">
        <pc:chgData name="Alan Crichton" userId="bcd9b21b-446d-4c99-832d-2c11086c0ff0" providerId="ADAL" clId="{B7BEDC3F-A14D-4D4E-ABCE-A646B12561C3}" dt="2023-11-09T10:43:13.936" v="152" actId="20577"/>
        <pc:sldMkLst>
          <pc:docMk/>
          <pc:sldMk cId="0" sldId="326"/>
        </pc:sldMkLst>
        <pc:spChg chg="mod">
          <ac:chgData name="Alan Crichton" userId="bcd9b21b-446d-4c99-832d-2c11086c0ff0" providerId="ADAL" clId="{B7BEDC3F-A14D-4D4E-ABCE-A646B12561C3}" dt="2023-11-09T10:43:13.936" v="152" actId="20577"/>
          <ac:spMkLst>
            <pc:docMk/>
            <pc:sldMk cId="0" sldId="326"/>
            <ac:spMk id="5" creationId="{1405BBBE-74C4-B593-0699-A0C7AF841980}"/>
          </ac:spMkLst>
        </pc:spChg>
        <pc:spChg chg="mod">
          <ac:chgData name="Alan Crichton" userId="bcd9b21b-446d-4c99-832d-2c11086c0ff0" providerId="ADAL" clId="{B7BEDC3F-A14D-4D4E-ABCE-A646B12561C3}" dt="2023-11-09T10:40:44.585" v="20"/>
          <ac:spMkLst>
            <pc:docMk/>
            <pc:sldMk cId="0" sldId="326"/>
            <ac:spMk id="15363" creationId="{3728E67A-0FBA-E189-025E-1D0E6E14A6F5}"/>
          </ac:spMkLst>
        </pc:spChg>
      </pc:sldChg>
      <pc:sldChg chg="modSp mod modAnim">
        <pc:chgData name="Alan Crichton" userId="bcd9b21b-446d-4c99-832d-2c11086c0ff0" providerId="ADAL" clId="{B7BEDC3F-A14D-4D4E-ABCE-A646B12561C3}" dt="2023-11-09T10:49:51.362" v="454" actId="313"/>
        <pc:sldMkLst>
          <pc:docMk/>
          <pc:sldMk cId="0" sldId="497"/>
        </pc:sldMkLst>
        <pc:spChg chg="mod">
          <ac:chgData name="Alan Crichton" userId="bcd9b21b-446d-4c99-832d-2c11086c0ff0" providerId="ADAL" clId="{B7BEDC3F-A14D-4D4E-ABCE-A646B12561C3}" dt="2023-11-09T10:49:51.362" v="454" actId="313"/>
          <ac:spMkLst>
            <pc:docMk/>
            <pc:sldMk cId="0" sldId="497"/>
            <ac:spMk id="4" creationId="{E4A65BA1-A641-DE6A-AA01-244B05255699}"/>
          </ac:spMkLst>
        </pc:spChg>
      </pc:sldChg>
      <pc:sldChg chg="modSp mod">
        <pc:chgData name="Alan Crichton" userId="bcd9b21b-446d-4c99-832d-2c11086c0ff0" providerId="ADAL" clId="{B7BEDC3F-A14D-4D4E-ABCE-A646B12561C3}" dt="2023-11-09T10:51:35.252" v="498" actId="1076"/>
        <pc:sldMkLst>
          <pc:docMk/>
          <pc:sldMk cId="0" sldId="499"/>
        </pc:sldMkLst>
        <pc:spChg chg="mod">
          <ac:chgData name="Alan Crichton" userId="bcd9b21b-446d-4c99-832d-2c11086c0ff0" providerId="ADAL" clId="{B7BEDC3F-A14D-4D4E-ABCE-A646B12561C3}" dt="2023-11-09T10:51:35.252" v="498" actId="1076"/>
          <ac:spMkLst>
            <pc:docMk/>
            <pc:sldMk cId="0" sldId="499"/>
            <ac:spMk id="6" creationId="{CB5ED069-08C6-7538-1B95-A0230B6805BB}"/>
          </ac:spMkLst>
        </pc:spChg>
      </pc:sldChg>
      <pc:sldChg chg="modSp mod">
        <pc:chgData name="Alan Crichton" userId="bcd9b21b-446d-4c99-832d-2c11086c0ff0" providerId="ADAL" clId="{B7BEDC3F-A14D-4D4E-ABCE-A646B12561C3}" dt="2023-11-09T10:56:34.667" v="623" actId="20577"/>
        <pc:sldMkLst>
          <pc:docMk/>
          <pc:sldMk cId="2823581313" sldId="506"/>
        </pc:sldMkLst>
        <pc:spChg chg="mod">
          <ac:chgData name="Alan Crichton" userId="bcd9b21b-446d-4c99-832d-2c11086c0ff0" providerId="ADAL" clId="{B7BEDC3F-A14D-4D4E-ABCE-A646B12561C3}" dt="2023-11-09T10:56:34.667" v="623" actId="20577"/>
          <ac:spMkLst>
            <pc:docMk/>
            <pc:sldMk cId="2823581313" sldId="506"/>
            <ac:spMk id="7" creationId="{E159DD97-485E-C449-1EC0-B014132B3956}"/>
          </ac:spMkLst>
        </pc:spChg>
      </pc:sldChg>
      <pc:sldChg chg="addSp delSp modSp new mod">
        <pc:chgData name="Alan Crichton" userId="bcd9b21b-446d-4c99-832d-2c11086c0ff0" providerId="ADAL" clId="{B7BEDC3F-A14D-4D4E-ABCE-A646B12561C3}" dt="2023-11-09T10:51:54.803" v="501" actId="478"/>
        <pc:sldMkLst>
          <pc:docMk/>
          <pc:sldMk cId="428314621" sldId="514"/>
        </pc:sldMkLst>
        <pc:spChg chg="del">
          <ac:chgData name="Alan Crichton" userId="bcd9b21b-446d-4c99-832d-2c11086c0ff0" providerId="ADAL" clId="{B7BEDC3F-A14D-4D4E-ABCE-A646B12561C3}" dt="2023-11-09T10:46:22.767" v="157" actId="478"/>
          <ac:spMkLst>
            <pc:docMk/>
            <pc:sldMk cId="428314621" sldId="514"/>
            <ac:spMk id="2" creationId="{A235A4B7-CB63-8510-E3E1-DE824F50A77F}"/>
          </ac:spMkLst>
        </pc:spChg>
        <pc:spChg chg="del">
          <ac:chgData name="Alan Crichton" userId="bcd9b21b-446d-4c99-832d-2c11086c0ff0" providerId="ADAL" clId="{B7BEDC3F-A14D-4D4E-ABCE-A646B12561C3}" dt="2023-11-09T10:51:52.857" v="500" actId="478"/>
          <ac:spMkLst>
            <pc:docMk/>
            <pc:sldMk cId="428314621" sldId="514"/>
            <ac:spMk id="3" creationId="{EB08E1A5-563C-102A-4968-531A4BC5D247}"/>
          </ac:spMkLst>
        </pc:spChg>
        <pc:spChg chg="del">
          <ac:chgData name="Alan Crichton" userId="bcd9b21b-446d-4c99-832d-2c11086c0ff0" providerId="ADAL" clId="{B7BEDC3F-A14D-4D4E-ABCE-A646B12561C3}" dt="2023-11-09T10:51:54.803" v="501" actId="478"/>
          <ac:spMkLst>
            <pc:docMk/>
            <pc:sldMk cId="428314621" sldId="514"/>
            <ac:spMk id="4" creationId="{CE26D4D6-B2AD-9EC3-52A4-4BA2D52B0FF5}"/>
          </ac:spMkLst>
        </pc:spChg>
        <pc:spChg chg="add mod">
          <ac:chgData name="Alan Crichton" userId="bcd9b21b-446d-4c99-832d-2c11086c0ff0" providerId="ADAL" clId="{B7BEDC3F-A14D-4D4E-ABCE-A646B12561C3}" dt="2023-11-09T10:51:45.643" v="499" actId="207"/>
          <ac:spMkLst>
            <pc:docMk/>
            <pc:sldMk cId="428314621" sldId="514"/>
            <ac:spMk id="6" creationId="{B3629AB7-6801-3593-DFA5-32801B1365EE}"/>
          </ac:spMkLst>
        </pc:spChg>
      </pc:sldChg>
    </pc:docChg>
  </pc:docChgLst>
  <pc:docChgLst>
    <pc:chgData name="Alan Crichton" userId="bcd9b21b-446d-4c99-832d-2c11086c0ff0" providerId="ADAL" clId="{49A0A8B7-1A1C-4C36-8CF0-A77A36533B19}"/>
    <pc:docChg chg="custSel addSld delSld modSld">
      <pc:chgData name="Alan Crichton" userId="bcd9b21b-446d-4c99-832d-2c11086c0ff0" providerId="ADAL" clId="{49A0A8B7-1A1C-4C36-8CF0-A77A36533B19}" dt="2023-11-16T13:55:47.902" v="2188" actId="47"/>
      <pc:docMkLst>
        <pc:docMk/>
      </pc:docMkLst>
      <pc:sldChg chg="modSp mod">
        <pc:chgData name="Alan Crichton" userId="bcd9b21b-446d-4c99-832d-2c11086c0ff0" providerId="ADAL" clId="{49A0A8B7-1A1C-4C36-8CF0-A77A36533B19}" dt="2023-11-16T12:58:28.008" v="9" actId="5793"/>
        <pc:sldMkLst>
          <pc:docMk/>
          <pc:sldMk cId="0" sldId="278"/>
        </pc:sldMkLst>
        <pc:spChg chg="mod">
          <ac:chgData name="Alan Crichton" userId="bcd9b21b-446d-4c99-832d-2c11086c0ff0" providerId="ADAL" clId="{49A0A8B7-1A1C-4C36-8CF0-A77A36533B19}" dt="2023-11-16T12:58:28.008" v="9" actId="5793"/>
          <ac:spMkLst>
            <pc:docMk/>
            <pc:sldMk cId="0" sldId="278"/>
            <ac:spMk id="13314" creationId="{97F7040A-FFBF-CAB1-1B42-05AF5DC40F7C}"/>
          </ac:spMkLst>
        </pc:spChg>
      </pc:sldChg>
      <pc:sldChg chg="modSp mod modAnim">
        <pc:chgData name="Alan Crichton" userId="bcd9b21b-446d-4c99-832d-2c11086c0ff0" providerId="ADAL" clId="{49A0A8B7-1A1C-4C36-8CF0-A77A36533B19}" dt="2023-11-16T13:13:21.208" v="200" actId="20577"/>
        <pc:sldMkLst>
          <pc:docMk/>
          <pc:sldMk cId="0" sldId="298"/>
        </pc:sldMkLst>
        <pc:spChg chg="mod">
          <ac:chgData name="Alan Crichton" userId="bcd9b21b-446d-4c99-832d-2c11086c0ff0" providerId="ADAL" clId="{49A0A8B7-1A1C-4C36-8CF0-A77A36533B19}" dt="2023-11-16T13:13:21.208" v="200" actId="20577"/>
          <ac:spMkLst>
            <pc:docMk/>
            <pc:sldMk cId="0" sldId="298"/>
            <ac:spMk id="23554" creationId="{2FFD612F-E6F4-1087-E3D9-5DC77F84027F}"/>
          </ac:spMkLst>
        </pc:spChg>
      </pc:sldChg>
      <pc:sldChg chg="modSp">
        <pc:chgData name="Alan Crichton" userId="bcd9b21b-446d-4c99-832d-2c11086c0ff0" providerId="ADAL" clId="{49A0A8B7-1A1C-4C36-8CF0-A77A36533B19}" dt="2023-11-16T12:59:08.755" v="10" actId="313"/>
        <pc:sldMkLst>
          <pc:docMk/>
          <pc:sldMk cId="0" sldId="497"/>
        </pc:sldMkLst>
        <pc:spChg chg="mod">
          <ac:chgData name="Alan Crichton" userId="bcd9b21b-446d-4c99-832d-2c11086c0ff0" providerId="ADAL" clId="{49A0A8B7-1A1C-4C36-8CF0-A77A36533B19}" dt="2023-11-16T12:59:08.755" v="10" actId="313"/>
          <ac:spMkLst>
            <pc:docMk/>
            <pc:sldMk cId="0" sldId="497"/>
            <ac:spMk id="4" creationId="{E4A65BA1-A641-DE6A-AA01-244B05255699}"/>
          </ac:spMkLst>
        </pc:spChg>
      </pc:sldChg>
      <pc:sldChg chg="del">
        <pc:chgData name="Alan Crichton" userId="bcd9b21b-446d-4c99-832d-2c11086c0ff0" providerId="ADAL" clId="{49A0A8B7-1A1C-4C36-8CF0-A77A36533B19}" dt="2023-11-16T13:55:47.902" v="2188" actId="47"/>
        <pc:sldMkLst>
          <pc:docMk/>
          <pc:sldMk cId="0" sldId="503"/>
        </pc:sldMkLst>
      </pc:sldChg>
      <pc:sldChg chg="modSp mod">
        <pc:chgData name="Alan Crichton" userId="bcd9b21b-446d-4c99-832d-2c11086c0ff0" providerId="ADAL" clId="{49A0A8B7-1A1C-4C36-8CF0-A77A36533B19}" dt="2023-11-16T13:01:35.866" v="122" actId="207"/>
        <pc:sldMkLst>
          <pc:docMk/>
          <pc:sldMk cId="2823581313" sldId="506"/>
        </pc:sldMkLst>
        <pc:spChg chg="mod">
          <ac:chgData name="Alan Crichton" userId="bcd9b21b-446d-4c99-832d-2c11086c0ff0" providerId="ADAL" clId="{49A0A8B7-1A1C-4C36-8CF0-A77A36533B19}" dt="2023-11-16T13:01:35.866" v="122" actId="207"/>
          <ac:spMkLst>
            <pc:docMk/>
            <pc:sldMk cId="2823581313" sldId="506"/>
            <ac:spMk id="7" creationId="{E159DD97-485E-C449-1EC0-B014132B3956}"/>
          </ac:spMkLst>
        </pc:spChg>
      </pc:sldChg>
      <pc:sldChg chg="modSp mod">
        <pc:chgData name="Alan Crichton" userId="bcd9b21b-446d-4c99-832d-2c11086c0ff0" providerId="ADAL" clId="{49A0A8B7-1A1C-4C36-8CF0-A77A36533B19}" dt="2023-11-16T12:59:27.755" v="28" actId="20577"/>
        <pc:sldMkLst>
          <pc:docMk/>
          <pc:sldMk cId="428314621" sldId="514"/>
        </pc:sldMkLst>
        <pc:spChg chg="mod">
          <ac:chgData name="Alan Crichton" userId="bcd9b21b-446d-4c99-832d-2c11086c0ff0" providerId="ADAL" clId="{49A0A8B7-1A1C-4C36-8CF0-A77A36533B19}" dt="2023-11-16T12:59:27.755" v="28" actId="20577"/>
          <ac:spMkLst>
            <pc:docMk/>
            <pc:sldMk cId="428314621" sldId="514"/>
            <ac:spMk id="6" creationId="{B3629AB7-6801-3593-DFA5-32801B1365EE}"/>
          </ac:spMkLst>
        </pc:spChg>
      </pc:sldChg>
      <pc:sldChg chg="addSp delSp modSp new mod">
        <pc:chgData name="Alan Crichton" userId="bcd9b21b-446d-4c99-832d-2c11086c0ff0" providerId="ADAL" clId="{49A0A8B7-1A1C-4C36-8CF0-A77A36533B19}" dt="2023-11-16T13:43:47.716" v="664" actId="207"/>
        <pc:sldMkLst>
          <pc:docMk/>
          <pc:sldMk cId="124279080" sldId="515"/>
        </pc:sldMkLst>
        <pc:spChg chg="del">
          <ac:chgData name="Alan Crichton" userId="bcd9b21b-446d-4c99-832d-2c11086c0ff0" providerId="ADAL" clId="{49A0A8B7-1A1C-4C36-8CF0-A77A36533B19}" dt="2023-11-16T13:16:09.213" v="202" actId="478"/>
          <ac:spMkLst>
            <pc:docMk/>
            <pc:sldMk cId="124279080" sldId="515"/>
            <ac:spMk id="2" creationId="{38190962-96C6-259F-3659-71C9F48F71BC}"/>
          </ac:spMkLst>
        </pc:spChg>
        <pc:spChg chg="add mod">
          <ac:chgData name="Alan Crichton" userId="bcd9b21b-446d-4c99-832d-2c11086c0ff0" providerId="ADAL" clId="{49A0A8B7-1A1C-4C36-8CF0-A77A36533B19}" dt="2023-11-16T13:43:47.716" v="664" actId="207"/>
          <ac:spMkLst>
            <pc:docMk/>
            <pc:sldMk cId="124279080" sldId="515"/>
            <ac:spMk id="5" creationId="{15B9385E-0C80-599B-7640-27AA52F43921}"/>
          </ac:spMkLst>
        </pc:spChg>
      </pc:sldChg>
      <pc:sldChg chg="modSp new mod">
        <pc:chgData name="Alan Crichton" userId="bcd9b21b-446d-4c99-832d-2c11086c0ff0" providerId="ADAL" clId="{49A0A8B7-1A1C-4C36-8CF0-A77A36533B19}" dt="2023-11-16T13:55:36.763" v="2187" actId="207"/>
        <pc:sldMkLst>
          <pc:docMk/>
          <pc:sldMk cId="3241855114" sldId="516"/>
        </pc:sldMkLst>
        <pc:spChg chg="mod">
          <ac:chgData name="Alan Crichton" userId="bcd9b21b-446d-4c99-832d-2c11086c0ff0" providerId="ADAL" clId="{49A0A8B7-1A1C-4C36-8CF0-A77A36533B19}" dt="2023-11-16T13:55:36.763" v="2187" actId="207"/>
          <ac:spMkLst>
            <pc:docMk/>
            <pc:sldMk cId="3241855114" sldId="516"/>
            <ac:spMk id="2" creationId="{FC209D06-3DC5-4B17-1D85-9B322C4EA282}"/>
          </ac:spMkLst>
        </pc:spChg>
      </pc:sldChg>
      <pc:sldChg chg="modSp new mod">
        <pc:chgData name="Alan Crichton" userId="bcd9b21b-446d-4c99-832d-2c11086c0ff0" providerId="ADAL" clId="{49A0A8B7-1A1C-4C36-8CF0-A77A36533B19}" dt="2023-11-16T13:55:31.373" v="2186" actId="207"/>
        <pc:sldMkLst>
          <pc:docMk/>
          <pc:sldMk cId="1138359659" sldId="517"/>
        </pc:sldMkLst>
        <pc:spChg chg="mod">
          <ac:chgData name="Alan Crichton" userId="bcd9b21b-446d-4c99-832d-2c11086c0ff0" providerId="ADAL" clId="{49A0A8B7-1A1C-4C36-8CF0-A77A36533B19}" dt="2023-11-16T13:55:31.373" v="2186" actId="207"/>
          <ac:spMkLst>
            <pc:docMk/>
            <pc:sldMk cId="1138359659" sldId="517"/>
            <ac:spMk id="2" creationId="{252DD35D-EE33-E840-1954-C2243679D3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D0B01A9-9C6A-BD20-AE7A-ABF67FD365EC}"/>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116" tIns="49559" rIns="99116" bIns="49559" numCol="1" anchor="t" anchorCtr="0" compatLnSpc="1">
            <a:prstTxWarp prst="textNoShape">
              <a:avLst/>
            </a:prstTxWarp>
          </a:bodyPr>
          <a:lstStyle>
            <a:lvl1pPr eaLnBrk="1" hangingPunct="1">
              <a:defRPr sz="1300">
                <a:effectLst/>
                <a:latin typeface="Arial" charset="0"/>
                <a:ea typeface="+mn-ea"/>
                <a:cs typeface="+mn-cs"/>
              </a:defRPr>
            </a:lvl1pPr>
          </a:lstStyle>
          <a:p>
            <a:pPr>
              <a:defRPr/>
            </a:pPr>
            <a:endParaRPr lang="en-GB"/>
          </a:p>
        </p:txBody>
      </p:sp>
      <p:sp>
        <p:nvSpPr>
          <p:cNvPr id="88067" name="Rectangle 3">
            <a:extLst>
              <a:ext uri="{FF2B5EF4-FFF2-40B4-BE49-F238E27FC236}">
                <a16:creationId xmlns:a16="http://schemas.microsoft.com/office/drawing/2014/main" id="{9AEED499-5EB4-BDA2-8CD2-39B8A257894E}"/>
              </a:ext>
            </a:extLst>
          </p:cNvPr>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116" tIns="49559" rIns="99116" bIns="49559" numCol="1" anchor="t" anchorCtr="0" compatLnSpc="1">
            <a:prstTxWarp prst="textNoShape">
              <a:avLst/>
            </a:prstTxWarp>
          </a:bodyPr>
          <a:lstStyle>
            <a:lvl1pPr algn="r" eaLnBrk="1" hangingPunct="1">
              <a:defRPr sz="1300">
                <a:effectLst/>
                <a:latin typeface="Arial" charset="0"/>
                <a:ea typeface="+mn-ea"/>
                <a:cs typeface="+mn-cs"/>
              </a:defRPr>
            </a:lvl1pPr>
          </a:lstStyle>
          <a:p>
            <a:pPr>
              <a:defRPr/>
            </a:pPr>
            <a:endParaRPr lang="en-GB"/>
          </a:p>
        </p:txBody>
      </p:sp>
      <p:sp>
        <p:nvSpPr>
          <p:cNvPr id="12292" name="Rectangle 4">
            <a:extLst>
              <a:ext uri="{FF2B5EF4-FFF2-40B4-BE49-F238E27FC236}">
                <a16:creationId xmlns:a16="http://schemas.microsoft.com/office/drawing/2014/main" id="{CB1237FE-DA53-AF26-322E-F38AB8A8CD1C}"/>
              </a:ext>
            </a:extLst>
          </p:cNvPr>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FDCDF6F4-A32F-DCA7-103F-1E160618DDF9}"/>
              </a:ext>
            </a:extLst>
          </p:cNvPr>
          <p:cNvSpPr>
            <a:spLocks noGrp="1" noChangeArrowheads="1"/>
          </p:cNvSpPr>
          <p:nvPr>
            <p:ph type="body" sz="quarter" idx="3"/>
          </p:nvPr>
        </p:nvSpPr>
        <p:spPr bwMode="auto">
          <a:xfrm>
            <a:off x="711200" y="4860925"/>
            <a:ext cx="5681663" cy="4605338"/>
          </a:xfrm>
          <a:prstGeom prst="rect">
            <a:avLst/>
          </a:prstGeom>
          <a:noFill/>
          <a:ln w="9525">
            <a:noFill/>
            <a:miter lim="800000"/>
            <a:headEnd/>
            <a:tailEnd/>
          </a:ln>
          <a:effectLst/>
        </p:spPr>
        <p:txBody>
          <a:bodyPr vert="horz" wrap="square" lIns="99116" tIns="49559" rIns="99116" bIns="4955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8070" name="Rectangle 6">
            <a:extLst>
              <a:ext uri="{FF2B5EF4-FFF2-40B4-BE49-F238E27FC236}">
                <a16:creationId xmlns:a16="http://schemas.microsoft.com/office/drawing/2014/main" id="{F1DEA945-196A-D8F6-CEE9-377420C95276}"/>
              </a:ext>
            </a:extLst>
          </p:cNvPr>
          <p:cNvSpPr>
            <a:spLocks noGrp="1" noChangeArrowheads="1"/>
          </p:cNvSpPr>
          <p:nvPr>
            <p:ph type="ftr" sz="quarter" idx="4"/>
          </p:nvPr>
        </p:nvSpPr>
        <p:spPr bwMode="auto">
          <a:xfrm>
            <a:off x="0" y="9721850"/>
            <a:ext cx="3078163" cy="511175"/>
          </a:xfrm>
          <a:prstGeom prst="rect">
            <a:avLst/>
          </a:prstGeom>
          <a:noFill/>
          <a:ln w="9525">
            <a:noFill/>
            <a:miter lim="800000"/>
            <a:headEnd/>
            <a:tailEnd/>
          </a:ln>
          <a:effectLst/>
        </p:spPr>
        <p:txBody>
          <a:bodyPr vert="horz" wrap="square" lIns="99116" tIns="49559" rIns="99116" bIns="49559" numCol="1" anchor="b" anchorCtr="0" compatLnSpc="1">
            <a:prstTxWarp prst="textNoShape">
              <a:avLst/>
            </a:prstTxWarp>
          </a:bodyPr>
          <a:lstStyle>
            <a:lvl1pPr eaLnBrk="1" hangingPunct="1">
              <a:defRPr sz="1300">
                <a:effectLst/>
                <a:latin typeface="Arial" charset="0"/>
                <a:ea typeface="+mn-ea"/>
                <a:cs typeface="+mn-cs"/>
              </a:defRPr>
            </a:lvl1pPr>
          </a:lstStyle>
          <a:p>
            <a:pPr>
              <a:defRPr/>
            </a:pPr>
            <a:endParaRPr lang="en-GB"/>
          </a:p>
        </p:txBody>
      </p:sp>
      <p:sp>
        <p:nvSpPr>
          <p:cNvPr id="88071" name="Rectangle 7">
            <a:extLst>
              <a:ext uri="{FF2B5EF4-FFF2-40B4-BE49-F238E27FC236}">
                <a16:creationId xmlns:a16="http://schemas.microsoft.com/office/drawing/2014/main" id="{083269A5-ECED-A3BB-9D20-0A11AF74C0DF}"/>
              </a:ext>
            </a:extLst>
          </p:cNvPr>
          <p:cNvSpPr>
            <a:spLocks noGrp="1" noChangeArrowheads="1"/>
          </p:cNvSpPr>
          <p:nvPr>
            <p:ph type="sldNum" sz="quarter" idx="5"/>
          </p:nvPr>
        </p:nvSpPr>
        <p:spPr bwMode="auto">
          <a:xfrm>
            <a:off x="4024313" y="9721850"/>
            <a:ext cx="3078162" cy="511175"/>
          </a:xfrm>
          <a:prstGeom prst="rect">
            <a:avLst/>
          </a:prstGeom>
          <a:noFill/>
          <a:ln w="9525">
            <a:noFill/>
            <a:miter lim="800000"/>
            <a:headEnd/>
            <a:tailEnd/>
          </a:ln>
          <a:effectLst/>
        </p:spPr>
        <p:txBody>
          <a:bodyPr vert="horz" wrap="square" lIns="99116" tIns="49559" rIns="99116" bIns="49559" numCol="1" anchor="b" anchorCtr="0" compatLnSpc="1">
            <a:prstTxWarp prst="textNoShape">
              <a:avLst/>
            </a:prstTxWarp>
          </a:bodyPr>
          <a:lstStyle>
            <a:lvl1pPr algn="r" eaLnBrk="1" hangingPunct="1">
              <a:defRPr sz="1300">
                <a:ea typeface="MS PGothic" panose="020B0600070205080204" pitchFamily="34" charset="-128"/>
              </a:defRPr>
            </a:lvl1pPr>
          </a:lstStyle>
          <a:p>
            <a:pPr>
              <a:defRPr/>
            </a:pPr>
            <a:fld id="{55815331-253D-4F48-8063-50A74695117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15331-253D-4F48-8063-50A74695117A}" type="slidenum">
              <a:rPr lang="en-GB" altLang="en-US" smtClean="0"/>
              <a:pPr>
                <a:defRPr/>
              </a:pPr>
              <a:t>1</a:t>
            </a:fld>
            <a:endParaRPr lang="en-GB" altLang="en-US"/>
          </a:p>
        </p:txBody>
      </p:sp>
    </p:spTree>
    <p:extLst>
      <p:ext uri="{BB962C8B-B14F-4D97-AF65-F5344CB8AC3E}">
        <p14:creationId xmlns:p14="http://schemas.microsoft.com/office/powerpoint/2010/main" val="258406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1C06AFF-4D3E-F08D-F73A-C40C42289F5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17D2AE6-2860-FC11-1DA0-7D01E3AE1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This raises the question to the need for BS 8458 : 2015 &amp;  BS8489 - 1 :2016.</a:t>
            </a:r>
          </a:p>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Do We intend keeping these or continue working with the new European standards.</a:t>
            </a:r>
          </a:p>
          <a:p>
            <a:endParaRPr lang="en-GB" altLang="en-US">
              <a:latin typeface="Arial" panose="020B0604020202020204" pitchFamily="34" charset="0"/>
              <a:ea typeface="Calibri" panose="020F0502020204030204" pitchFamily="34" charset="0"/>
              <a:cs typeface="Times New Roman" panose="02020603050405020304" pitchFamily="18" charset="0"/>
            </a:endParaRPr>
          </a:p>
        </p:txBody>
      </p:sp>
      <p:sp>
        <p:nvSpPr>
          <p:cNvPr id="30724" name="Slide Number Placeholder 3">
            <a:extLst>
              <a:ext uri="{FF2B5EF4-FFF2-40B4-BE49-F238E27FC236}">
                <a16:creationId xmlns:a16="http://schemas.microsoft.com/office/drawing/2014/main" id="{A8914189-825A-8F23-CE49-4B5255CBD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60413" indent="-292100">
              <a:defRPr sz="2000">
                <a:solidFill>
                  <a:schemeClr val="tx1"/>
                </a:solidFill>
                <a:latin typeface="Arial" panose="020B0604020202020204" pitchFamily="34" charset="0"/>
                <a:ea typeface="ＭＳ Ｐゴシック" panose="020B0600070205080204" pitchFamily="34" charset="-128"/>
              </a:defRPr>
            </a:lvl2pPr>
            <a:lvl3pPr marL="1171575" indent="-233363">
              <a:defRPr sz="2000">
                <a:solidFill>
                  <a:schemeClr val="tx1"/>
                </a:solidFill>
                <a:latin typeface="Arial" panose="020B0604020202020204" pitchFamily="34" charset="0"/>
                <a:ea typeface="ＭＳ Ｐゴシック" panose="020B0600070205080204" pitchFamily="34" charset="-128"/>
              </a:defRPr>
            </a:lvl3pPr>
            <a:lvl4pPr marL="1639888" indent="-233363">
              <a:defRPr sz="2000">
                <a:solidFill>
                  <a:schemeClr val="tx1"/>
                </a:solidFill>
                <a:latin typeface="Arial" panose="020B0604020202020204" pitchFamily="34" charset="0"/>
                <a:ea typeface="ＭＳ Ｐゴシック" panose="020B0600070205080204" pitchFamily="34" charset="-128"/>
              </a:defRPr>
            </a:lvl4pPr>
            <a:lvl5pPr marL="2108200" indent="-233363">
              <a:defRPr sz="2000">
                <a:solidFill>
                  <a:schemeClr val="tx1"/>
                </a:solidFill>
                <a:latin typeface="Arial" panose="020B0604020202020204" pitchFamily="34" charset="0"/>
                <a:ea typeface="ＭＳ Ｐゴシック" panose="020B0600070205080204" pitchFamily="34" charset="-128"/>
              </a:defRPr>
            </a:lvl5pPr>
            <a:lvl6pPr marL="25654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30226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798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9370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15012C5-4D26-42B7-96FE-AFC4F48D111F}" type="slidenum">
              <a:rPr lang="en-GB" altLang="en-US" sz="1300" smtClean="0"/>
              <a:pPr/>
              <a:t>20</a:t>
            </a:fld>
            <a:endParaRPr lang="en-GB"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1C06AFF-4D3E-F08D-F73A-C40C42289F5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17D2AE6-2860-FC11-1DA0-7D01E3AE1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This raises the question to the need for BS 8458 : 2015 &amp;  BS8489 - 1 :2016.</a:t>
            </a:r>
          </a:p>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Do We intend keeping these or continue working with the new European standards.</a:t>
            </a:r>
          </a:p>
          <a:p>
            <a:endParaRPr lang="en-GB" altLang="en-US">
              <a:latin typeface="Arial" panose="020B0604020202020204" pitchFamily="34" charset="0"/>
              <a:ea typeface="Calibri" panose="020F0502020204030204" pitchFamily="34" charset="0"/>
              <a:cs typeface="Times New Roman" panose="02020603050405020304" pitchFamily="18" charset="0"/>
            </a:endParaRPr>
          </a:p>
        </p:txBody>
      </p:sp>
      <p:sp>
        <p:nvSpPr>
          <p:cNvPr id="30724" name="Slide Number Placeholder 3">
            <a:extLst>
              <a:ext uri="{FF2B5EF4-FFF2-40B4-BE49-F238E27FC236}">
                <a16:creationId xmlns:a16="http://schemas.microsoft.com/office/drawing/2014/main" id="{A8914189-825A-8F23-CE49-4B5255CBD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60413" indent="-292100">
              <a:defRPr sz="2000">
                <a:solidFill>
                  <a:schemeClr val="tx1"/>
                </a:solidFill>
                <a:latin typeface="Arial" panose="020B0604020202020204" pitchFamily="34" charset="0"/>
                <a:ea typeface="ＭＳ Ｐゴシック" panose="020B0600070205080204" pitchFamily="34" charset="-128"/>
              </a:defRPr>
            </a:lvl2pPr>
            <a:lvl3pPr marL="1171575" indent="-233363">
              <a:defRPr sz="2000">
                <a:solidFill>
                  <a:schemeClr val="tx1"/>
                </a:solidFill>
                <a:latin typeface="Arial" panose="020B0604020202020204" pitchFamily="34" charset="0"/>
                <a:ea typeface="ＭＳ Ｐゴシック" panose="020B0600070205080204" pitchFamily="34" charset="-128"/>
              </a:defRPr>
            </a:lvl3pPr>
            <a:lvl4pPr marL="1639888" indent="-233363">
              <a:defRPr sz="2000">
                <a:solidFill>
                  <a:schemeClr val="tx1"/>
                </a:solidFill>
                <a:latin typeface="Arial" panose="020B0604020202020204" pitchFamily="34" charset="0"/>
                <a:ea typeface="ＭＳ Ｐゴシック" panose="020B0600070205080204" pitchFamily="34" charset="-128"/>
              </a:defRPr>
            </a:lvl4pPr>
            <a:lvl5pPr marL="2108200" indent="-233363">
              <a:defRPr sz="2000">
                <a:solidFill>
                  <a:schemeClr val="tx1"/>
                </a:solidFill>
                <a:latin typeface="Arial" panose="020B0604020202020204" pitchFamily="34" charset="0"/>
                <a:ea typeface="ＭＳ Ｐゴシック" panose="020B0600070205080204" pitchFamily="34" charset="-128"/>
              </a:defRPr>
            </a:lvl5pPr>
            <a:lvl6pPr marL="25654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30226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798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9370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15012C5-4D26-42B7-96FE-AFC4F48D111F}" type="slidenum">
              <a:rPr lang="en-GB" altLang="en-US" sz="1300" smtClean="0"/>
              <a:pPr/>
              <a:t>21</a:t>
            </a:fld>
            <a:endParaRPr lang="en-GB" altLang="en-US" sz="1300"/>
          </a:p>
        </p:txBody>
      </p:sp>
    </p:spTree>
    <p:extLst>
      <p:ext uri="{BB962C8B-B14F-4D97-AF65-F5344CB8AC3E}">
        <p14:creationId xmlns:p14="http://schemas.microsoft.com/office/powerpoint/2010/main" val="349743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1C06AFF-4D3E-F08D-F73A-C40C42289F5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17D2AE6-2860-FC11-1DA0-7D01E3AE1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This raises the question to the need for BS 8458 : 2015 &amp;  BS8489 - 1 :2016.</a:t>
            </a:r>
          </a:p>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Do We intend keeping these or continue working with the new European standards.</a:t>
            </a:r>
          </a:p>
          <a:p>
            <a:endParaRPr lang="en-GB" altLang="en-US">
              <a:latin typeface="Arial" panose="020B0604020202020204" pitchFamily="34" charset="0"/>
              <a:ea typeface="Calibri" panose="020F0502020204030204" pitchFamily="34" charset="0"/>
              <a:cs typeface="Times New Roman" panose="02020603050405020304" pitchFamily="18" charset="0"/>
            </a:endParaRPr>
          </a:p>
        </p:txBody>
      </p:sp>
      <p:sp>
        <p:nvSpPr>
          <p:cNvPr id="30724" name="Slide Number Placeholder 3">
            <a:extLst>
              <a:ext uri="{FF2B5EF4-FFF2-40B4-BE49-F238E27FC236}">
                <a16:creationId xmlns:a16="http://schemas.microsoft.com/office/drawing/2014/main" id="{A8914189-825A-8F23-CE49-4B5255CBD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60413" indent="-292100">
              <a:defRPr sz="2000">
                <a:solidFill>
                  <a:schemeClr val="tx1"/>
                </a:solidFill>
                <a:latin typeface="Arial" panose="020B0604020202020204" pitchFamily="34" charset="0"/>
                <a:ea typeface="ＭＳ Ｐゴシック" panose="020B0600070205080204" pitchFamily="34" charset="-128"/>
              </a:defRPr>
            </a:lvl2pPr>
            <a:lvl3pPr marL="1171575" indent="-233363">
              <a:defRPr sz="2000">
                <a:solidFill>
                  <a:schemeClr val="tx1"/>
                </a:solidFill>
                <a:latin typeface="Arial" panose="020B0604020202020204" pitchFamily="34" charset="0"/>
                <a:ea typeface="ＭＳ Ｐゴシック" panose="020B0600070205080204" pitchFamily="34" charset="-128"/>
              </a:defRPr>
            </a:lvl3pPr>
            <a:lvl4pPr marL="1639888" indent="-233363">
              <a:defRPr sz="2000">
                <a:solidFill>
                  <a:schemeClr val="tx1"/>
                </a:solidFill>
                <a:latin typeface="Arial" panose="020B0604020202020204" pitchFamily="34" charset="0"/>
                <a:ea typeface="ＭＳ Ｐゴシック" panose="020B0600070205080204" pitchFamily="34" charset="-128"/>
              </a:defRPr>
            </a:lvl4pPr>
            <a:lvl5pPr marL="2108200" indent="-233363">
              <a:defRPr sz="2000">
                <a:solidFill>
                  <a:schemeClr val="tx1"/>
                </a:solidFill>
                <a:latin typeface="Arial" panose="020B0604020202020204" pitchFamily="34" charset="0"/>
                <a:ea typeface="ＭＳ Ｐゴシック" panose="020B0600070205080204" pitchFamily="34" charset="-128"/>
              </a:defRPr>
            </a:lvl5pPr>
            <a:lvl6pPr marL="25654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30226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798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9370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15012C5-4D26-42B7-96FE-AFC4F48D111F}" type="slidenum">
              <a:rPr lang="en-GB" altLang="en-US" sz="1300" smtClean="0"/>
              <a:pPr/>
              <a:t>22</a:t>
            </a:fld>
            <a:endParaRPr lang="en-GB" altLang="en-US" sz="1300"/>
          </a:p>
        </p:txBody>
      </p:sp>
    </p:spTree>
    <p:extLst>
      <p:ext uri="{BB962C8B-B14F-4D97-AF65-F5344CB8AC3E}">
        <p14:creationId xmlns:p14="http://schemas.microsoft.com/office/powerpoint/2010/main" val="27491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1C06AFF-4D3E-F08D-F73A-C40C42289F5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17D2AE6-2860-FC11-1DA0-7D01E3AE1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This raises the question to the need for BS 8458 : 2015 &amp;  BS8489 - 1 :2016.</a:t>
            </a:r>
          </a:p>
          <a:p>
            <a:pPr>
              <a:lnSpc>
                <a:spcPct val="107000"/>
              </a:lnSpc>
              <a:spcAft>
                <a:spcPts val="825"/>
              </a:spcAft>
            </a:pPr>
            <a:endParaRPr lang="en-GB" alt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en-GB" altLang="en-US">
                <a:latin typeface="Calibri" panose="020F0502020204030204" pitchFamily="34" charset="0"/>
                <a:ea typeface="Calibri" panose="020F0502020204030204" pitchFamily="34" charset="0"/>
                <a:cs typeface="Times New Roman" panose="02020603050405020304" pitchFamily="18" charset="0"/>
              </a:rPr>
              <a:t>Do We intend keeping these or continue working with the new European standards.</a:t>
            </a:r>
          </a:p>
          <a:p>
            <a:endParaRPr lang="en-GB" altLang="en-US">
              <a:latin typeface="Arial" panose="020B0604020202020204" pitchFamily="34" charset="0"/>
              <a:ea typeface="Calibri" panose="020F0502020204030204" pitchFamily="34" charset="0"/>
              <a:cs typeface="Times New Roman" panose="02020603050405020304" pitchFamily="18" charset="0"/>
            </a:endParaRPr>
          </a:p>
        </p:txBody>
      </p:sp>
      <p:sp>
        <p:nvSpPr>
          <p:cNvPr id="30724" name="Slide Number Placeholder 3">
            <a:extLst>
              <a:ext uri="{FF2B5EF4-FFF2-40B4-BE49-F238E27FC236}">
                <a16:creationId xmlns:a16="http://schemas.microsoft.com/office/drawing/2014/main" id="{A8914189-825A-8F23-CE49-4B5255CBD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60413" indent="-292100">
              <a:defRPr sz="2000">
                <a:solidFill>
                  <a:schemeClr val="tx1"/>
                </a:solidFill>
                <a:latin typeface="Arial" panose="020B0604020202020204" pitchFamily="34" charset="0"/>
                <a:ea typeface="ＭＳ Ｐゴシック" panose="020B0600070205080204" pitchFamily="34" charset="-128"/>
              </a:defRPr>
            </a:lvl2pPr>
            <a:lvl3pPr marL="1171575" indent="-233363">
              <a:defRPr sz="2000">
                <a:solidFill>
                  <a:schemeClr val="tx1"/>
                </a:solidFill>
                <a:latin typeface="Arial" panose="020B0604020202020204" pitchFamily="34" charset="0"/>
                <a:ea typeface="ＭＳ Ｐゴシック" panose="020B0600070205080204" pitchFamily="34" charset="-128"/>
              </a:defRPr>
            </a:lvl3pPr>
            <a:lvl4pPr marL="1639888" indent="-233363">
              <a:defRPr sz="2000">
                <a:solidFill>
                  <a:schemeClr val="tx1"/>
                </a:solidFill>
                <a:latin typeface="Arial" panose="020B0604020202020204" pitchFamily="34" charset="0"/>
                <a:ea typeface="ＭＳ Ｐゴシック" panose="020B0600070205080204" pitchFamily="34" charset="-128"/>
              </a:defRPr>
            </a:lvl4pPr>
            <a:lvl5pPr marL="2108200" indent="-233363">
              <a:defRPr sz="2000">
                <a:solidFill>
                  <a:schemeClr val="tx1"/>
                </a:solidFill>
                <a:latin typeface="Arial" panose="020B0604020202020204" pitchFamily="34" charset="0"/>
                <a:ea typeface="ＭＳ Ｐゴシック" panose="020B0600070205080204" pitchFamily="34" charset="-128"/>
              </a:defRPr>
            </a:lvl5pPr>
            <a:lvl6pPr marL="25654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30226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798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937000" indent="-2333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15012C5-4D26-42B7-96FE-AFC4F48D111F}" type="slidenum">
              <a:rPr lang="en-GB" altLang="en-US" sz="1300" smtClean="0"/>
              <a:pPr/>
              <a:t>23</a:t>
            </a:fld>
            <a:endParaRPr lang="en-GB" altLang="en-US" sz="1300"/>
          </a:p>
        </p:txBody>
      </p:sp>
    </p:spTree>
    <p:extLst>
      <p:ext uri="{BB962C8B-B14F-4D97-AF65-F5344CB8AC3E}">
        <p14:creationId xmlns:p14="http://schemas.microsoft.com/office/powerpoint/2010/main" val="77712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974-5B59-8233-E15F-027D64D4A269}"/>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79C6D4B-12D7-CDFF-6E8C-BF8A2C5ABB6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3824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0C97-FF3E-630F-9723-B4553F39DB26}"/>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43449B-0569-9491-6C69-548C94868D1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15D855-BE00-D2C1-D41C-D7B1F536ACE7}"/>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5" name="Footer Placeholder 4">
            <a:extLst>
              <a:ext uri="{FF2B5EF4-FFF2-40B4-BE49-F238E27FC236}">
                <a16:creationId xmlns:a16="http://schemas.microsoft.com/office/drawing/2014/main" id="{2619950E-56EA-F058-B70D-7ACC1623E438}"/>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64410B-AA83-C95A-BDD2-D469B5CE4DF5}"/>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378678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770D3-D0B0-C2F1-FFB5-8A3C8D75AC6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4CC050-31D8-6A3A-D739-FC383ADBF112}"/>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30AA3-959F-4632-E347-7A178954FC79}"/>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5" name="Footer Placeholder 4">
            <a:extLst>
              <a:ext uri="{FF2B5EF4-FFF2-40B4-BE49-F238E27FC236}">
                <a16:creationId xmlns:a16="http://schemas.microsoft.com/office/drawing/2014/main" id="{5DA5B7E9-8C19-A020-8020-EC52BB2E5288}"/>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4BF4D4A-0857-ACA4-442C-EA85CA8A3866}"/>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208217120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0">
            <a:extLst>
              <a:ext uri="{FF2B5EF4-FFF2-40B4-BE49-F238E27FC236}">
                <a16:creationId xmlns:a16="http://schemas.microsoft.com/office/drawing/2014/main" id="{EE9A0878-02A4-8AD5-DD0F-6E13AAB2A892}"/>
              </a:ext>
            </a:extLst>
          </p:cNvPr>
          <p:cNvSpPr>
            <a:spLocks noGrp="1" noChangeArrowheads="1"/>
          </p:cNvSpPr>
          <p:nvPr>
            <p:ph type="ftr" sz="quarter" idx="10"/>
          </p:nvPr>
        </p:nvSpPr>
        <p:spPr bwMode="auto">
          <a:xfrm>
            <a:off x="1108075" y="6192838"/>
            <a:ext cx="4976813"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000">
                <a:effectLst>
                  <a:outerShdw blurRad="38100" dist="38100" dir="2700000" algn="tl">
                    <a:srgbClr val="000000"/>
                  </a:outerShdw>
                </a:effectLst>
                <a:latin typeface="Arial" charset="0"/>
                <a:ea typeface="+mn-ea"/>
                <a:cs typeface="+mn-cs"/>
              </a:defRPr>
            </a:lvl1pPr>
          </a:lstStyle>
          <a:p>
            <a:pPr>
              <a:defRPr/>
            </a:pPr>
            <a:r>
              <a:rPr lang="en-GB"/>
              <a:t>BAFSA Basic Design Course, LPC/BSEN12845:2015 </a:t>
            </a:r>
            <a:endParaRPr lang="en-US"/>
          </a:p>
        </p:txBody>
      </p:sp>
      <p:sp>
        <p:nvSpPr>
          <p:cNvPr id="3" name="Rectangle 71">
            <a:extLst>
              <a:ext uri="{FF2B5EF4-FFF2-40B4-BE49-F238E27FC236}">
                <a16:creationId xmlns:a16="http://schemas.microsoft.com/office/drawing/2014/main" id="{6A327273-797F-7354-AF9A-F198798B54AE}"/>
              </a:ext>
            </a:extLst>
          </p:cNvPr>
          <p:cNvSpPr>
            <a:spLocks noGrp="1" noChangeArrowheads="1"/>
          </p:cNvSpPr>
          <p:nvPr>
            <p:ph type="sldNum" sz="quarter" idx="11"/>
          </p:nvPr>
        </p:nvSpPr>
        <p:spPr bwMode="auto">
          <a:xfrm>
            <a:off x="460375" y="6192838"/>
            <a:ext cx="2232025"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000">
                <a:effectLst>
                  <a:outerShdw blurRad="38100" dist="38100" dir="2700000" algn="tl">
                    <a:srgbClr val="000000"/>
                  </a:outerShdw>
                </a:effectLst>
                <a:ea typeface="MS PGothic" panose="020B0600070205080204" pitchFamily="34" charset="-128"/>
              </a:defRPr>
            </a:lvl1pPr>
          </a:lstStyle>
          <a:p>
            <a:pPr>
              <a:defRPr/>
            </a:pPr>
            <a:fld id="{C08ED4EC-E4C6-45A9-AD86-6D8D22D87278}" type="slidenum">
              <a:rPr lang="en-US" altLang="en-US"/>
              <a:pPr>
                <a:defRPr/>
              </a:pPr>
              <a:t>‹#›</a:t>
            </a:fld>
            <a:endParaRPr lang="en-US" altLang="en-US"/>
          </a:p>
        </p:txBody>
      </p:sp>
    </p:spTree>
    <p:extLst>
      <p:ext uri="{BB962C8B-B14F-4D97-AF65-F5344CB8AC3E}">
        <p14:creationId xmlns:p14="http://schemas.microsoft.com/office/powerpoint/2010/main" val="309912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3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73DA8-82F1-76E4-C0EA-17DE54568697}"/>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86B22-AF69-0F7F-5B68-C8AC57D3F101}"/>
              </a:ext>
            </a:extLst>
          </p:cNvPr>
          <p:cNvSpPr>
            <a:spLocks noGrp="1"/>
          </p:cNvSpPr>
          <p:nvPr>
            <p:ph type="dt" sz="half" idx="10"/>
          </p:nvPr>
        </p:nvSpPr>
        <p:spPr>
          <a:xfrm>
            <a:off x="628650" y="6356351"/>
            <a:ext cx="2057400" cy="365125"/>
          </a:xfrm>
          <a:prstGeom prst="rect">
            <a:avLst/>
          </a:prstGeom>
        </p:spPr>
        <p:txBody>
          <a:bodyPr/>
          <a:lstStyle/>
          <a:p>
            <a:fld id="{F1DF1B43-95C2-4C44-A958-F0CD7929F59C}" type="datetimeFigureOut">
              <a:rPr lang="en-GB" smtClean="0"/>
              <a:t>16/11/2023</a:t>
            </a:fld>
            <a:endParaRPr lang="en-GB"/>
          </a:p>
        </p:txBody>
      </p:sp>
      <p:sp>
        <p:nvSpPr>
          <p:cNvPr id="5" name="Footer Placeholder 4">
            <a:extLst>
              <a:ext uri="{FF2B5EF4-FFF2-40B4-BE49-F238E27FC236}">
                <a16:creationId xmlns:a16="http://schemas.microsoft.com/office/drawing/2014/main" id="{FBC268E4-B456-0DE4-DA56-A737CDFF7BF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EE1CF80-CF34-FCB1-BCCC-BA67E339FD9A}"/>
              </a:ext>
            </a:extLst>
          </p:cNvPr>
          <p:cNvSpPr>
            <a:spLocks noGrp="1"/>
          </p:cNvSpPr>
          <p:nvPr>
            <p:ph type="sldNum" sz="quarter" idx="12"/>
          </p:nvPr>
        </p:nvSpPr>
        <p:spPr>
          <a:xfrm>
            <a:off x="6457950" y="6356351"/>
            <a:ext cx="2057400" cy="365125"/>
          </a:xfrm>
          <a:prstGeom prst="rect">
            <a:avLst/>
          </a:prstGeom>
        </p:spPr>
        <p:txBody>
          <a:bodyPr/>
          <a:lstStyle/>
          <a:p>
            <a:fld id="{BFC9DFB0-C4F2-438E-8670-A69A55E8EA40}" type="slidenum">
              <a:rPr lang="en-GB" smtClean="0"/>
              <a:t>‹#›</a:t>
            </a:fld>
            <a:endParaRPr lang="en-GB"/>
          </a:p>
        </p:txBody>
      </p:sp>
    </p:spTree>
    <p:extLst>
      <p:ext uri="{BB962C8B-B14F-4D97-AF65-F5344CB8AC3E}">
        <p14:creationId xmlns:p14="http://schemas.microsoft.com/office/powerpoint/2010/main" val="41394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3FE0-E429-2604-6C77-3911603734F2}"/>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3806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B588-CCD0-49B7-7861-1171FD683C1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057E5C-775C-CC89-DF79-C8CB4E4E686E}"/>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C08D9-C13F-378B-0B5A-8248223DEA26}"/>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5" name="Footer Placeholder 4">
            <a:extLst>
              <a:ext uri="{FF2B5EF4-FFF2-40B4-BE49-F238E27FC236}">
                <a16:creationId xmlns:a16="http://schemas.microsoft.com/office/drawing/2014/main" id="{E71FC01A-8EE2-25E1-E3AF-D3489CDCF9D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B019EF-3545-0641-38FB-82D85C145354}"/>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28610446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EBBD-2E6F-845F-228C-082DA9C21BF9}"/>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36539B-1869-D98A-4B1B-39639CAC1680}"/>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9BF23D-FF1B-C8C0-3872-448C8FD66A3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046B73-0255-2EA7-6CAD-5A024FCDDB16}"/>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6" name="Footer Placeholder 5">
            <a:extLst>
              <a:ext uri="{FF2B5EF4-FFF2-40B4-BE49-F238E27FC236}">
                <a16:creationId xmlns:a16="http://schemas.microsoft.com/office/drawing/2014/main" id="{56530AE1-6F22-207A-82B4-B3E74B9ABB55}"/>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3910728-4D6D-19D9-7E52-1730CD33849E}"/>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49382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34AB-BA29-F7DE-8877-61D6A38EA8AD}"/>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B40DEC-33E7-FEA9-95AE-56AED7D32CA5}"/>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240B7-2636-5458-64BD-E69C8CDC6AF5}"/>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4FD269-6504-DE61-D86D-3BD6D2DA0134}"/>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B24E26-8147-7D07-DB1B-45214CCD63E8}"/>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9D1A5-D0B2-D718-9CEB-A773CB8F569E}"/>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8" name="Footer Placeholder 7">
            <a:extLst>
              <a:ext uri="{FF2B5EF4-FFF2-40B4-BE49-F238E27FC236}">
                <a16:creationId xmlns:a16="http://schemas.microsoft.com/office/drawing/2014/main" id="{23F7DABC-0944-6F73-EC28-B6EEAE718768}"/>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7A95C84-23C1-5085-3882-F48001FCC1F8}"/>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10317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1822-710D-CD17-BA33-AC468315F72F}"/>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2EDA3A-DDDD-DE11-68F8-2E428A2B2F1F}"/>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4" name="Footer Placeholder 3">
            <a:extLst>
              <a:ext uri="{FF2B5EF4-FFF2-40B4-BE49-F238E27FC236}">
                <a16:creationId xmlns:a16="http://schemas.microsoft.com/office/drawing/2014/main" id="{CAAF8EA8-6FC4-3420-CDA2-1731DB08BEC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C3CE25D-606A-4729-E9D6-12A274B1231B}"/>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151596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C98FD-D5B8-C599-00C6-F6EC0A4E6C13}"/>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3" name="Footer Placeholder 2">
            <a:extLst>
              <a:ext uri="{FF2B5EF4-FFF2-40B4-BE49-F238E27FC236}">
                <a16:creationId xmlns:a16="http://schemas.microsoft.com/office/drawing/2014/main" id="{AA57C7CF-96D6-5DED-B380-A665265A546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EBDC0FC-96F0-85E8-1280-306DCEA37B4C}"/>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423258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8FC2-C035-4B8A-7D0F-3BC94C00FDB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4DA7B3-8517-07DF-DFD3-4F703BF17A5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CA62E-999C-7712-6EA8-E3B6F3A70EE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0256D5-A36C-C9FF-ABF1-319FBCB84019}"/>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6" name="Footer Placeholder 5">
            <a:extLst>
              <a:ext uri="{FF2B5EF4-FFF2-40B4-BE49-F238E27FC236}">
                <a16:creationId xmlns:a16="http://schemas.microsoft.com/office/drawing/2014/main" id="{82A009A4-A21B-D69E-426E-2CA260EB2B8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0278268-94C0-4DF2-D492-481A0B469D92}"/>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spTree>
    <p:extLst>
      <p:ext uri="{BB962C8B-B14F-4D97-AF65-F5344CB8AC3E}">
        <p14:creationId xmlns:p14="http://schemas.microsoft.com/office/powerpoint/2010/main" val="386751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948A-EE88-9953-DD47-618C3241425A}"/>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5ACADA-E736-87E6-87B3-5F9C454F2CE2}"/>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8E0EE1F-BCBD-8574-EA23-AD6ADBC63FE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615E0E-8E4A-D15C-899D-8B28E0B4CB47}"/>
              </a:ext>
            </a:extLst>
          </p:cNvPr>
          <p:cNvSpPr>
            <a:spLocks noGrp="1"/>
          </p:cNvSpPr>
          <p:nvPr>
            <p:ph type="dt" sz="half" idx="10"/>
          </p:nvPr>
        </p:nvSpPr>
        <p:spPr>
          <a:xfrm>
            <a:off x="628650" y="6356351"/>
            <a:ext cx="2057400" cy="365125"/>
          </a:xfrm>
          <a:prstGeom prst="rect">
            <a:avLst/>
          </a:prstGeom>
        </p:spPr>
        <p:txBody>
          <a:bodyPr/>
          <a:lstStyle/>
          <a:p>
            <a:fld id="{D0AFA42A-1924-485E-ACF5-9C1F5154ED9B}" type="datetimeFigureOut">
              <a:rPr lang="en-GB" smtClean="0"/>
              <a:t>16/11/2023</a:t>
            </a:fld>
            <a:endParaRPr lang="en-GB"/>
          </a:p>
        </p:txBody>
      </p:sp>
      <p:sp>
        <p:nvSpPr>
          <p:cNvPr id="6" name="Footer Placeholder 5">
            <a:extLst>
              <a:ext uri="{FF2B5EF4-FFF2-40B4-BE49-F238E27FC236}">
                <a16:creationId xmlns:a16="http://schemas.microsoft.com/office/drawing/2014/main" id="{B4D983EB-3F53-FC2D-74DA-09EFA691E5E9}"/>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724AA5-A882-8CF9-8AC3-F4FE73632079}"/>
              </a:ext>
            </a:extLst>
          </p:cNvPr>
          <p:cNvSpPr>
            <a:spLocks noGrp="1"/>
          </p:cNvSpPr>
          <p:nvPr>
            <p:ph type="sldNum" sz="quarter" idx="12"/>
          </p:nvPr>
        </p:nvSpPr>
        <p:spPr>
          <a:xfrm>
            <a:off x="6457950" y="6356351"/>
            <a:ext cx="2057400" cy="365125"/>
          </a:xfrm>
          <a:prstGeom prst="rect">
            <a:avLst/>
          </a:prstGeom>
        </p:spPr>
        <p:txBody>
          <a:bodyPr/>
          <a:lstStyle/>
          <a:p>
            <a:fld id="{72E9F8E1-6A36-4B17-840B-D069F1998216}" type="slidenum">
              <a:rPr lang="en-GB" smtClean="0"/>
              <a:t>‹#›</a:t>
            </a:fld>
            <a:endParaRPr lang="en-GB"/>
          </a:p>
        </p:txBody>
      </p:sp>
      <p:pic>
        <p:nvPicPr>
          <p:cNvPr id="8" name="Picture 3">
            <a:extLst>
              <a:ext uri="{FF2B5EF4-FFF2-40B4-BE49-F238E27FC236}">
                <a16:creationId xmlns:a16="http://schemas.microsoft.com/office/drawing/2014/main" id="{9010A2CD-E453-40D1-CEDC-3206A8DEB7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1725" y="6165850"/>
            <a:ext cx="1244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2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descr="A picture containing text, clipart&#10;&#10;Description automatically generated">
            <a:extLst>
              <a:ext uri="{FF2B5EF4-FFF2-40B4-BE49-F238E27FC236}">
                <a16:creationId xmlns:a16="http://schemas.microsoft.com/office/drawing/2014/main" id="{237EC747-19D2-40A0-B82F-713020E95887}"/>
              </a:ext>
            </a:extLst>
          </p:cNvPr>
          <p:cNvPicPr>
            <a:picLocks noChangeAspect="1"/>
          </p:cNvPicPr>
          <p:nvPr userDrawn="1"/>
        </p:nvPicPr>
        <p:blipFill>
          <a:blip r:embed="rId16"/>
          <a:stretch>
            <a:fillRect/>
          </a:stretch>
        </p:blipFill>
        <p:spPr>
          <a:xfrm>
            <a:off x="0" y="0"/>
            <a:ext cx="1425284" cy="620688"/>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B0A211F9-1A0B-FF7D-397A-09B330EA4438}"/>
              </a:ext>
            </a:extLst>
          </p:cNvPr>
          <p:cNvPicPr>
            <a:picLocks noChangeAspect="1"/>
          </p:cNvPicPr>
          <p:nvPr userDrawn="1"/>
        </p:nvPicPr>
        <p:blipFill>
          <a:blip r:embed="rId17">
            <a:alphaModFix amt="50000"/>
            <a:extLst>
              <a:ext uri="{28A0092B-C50C-407E-A947-70E740481C1C}">
                <a14:useLocalDpi xmlns:a14="http://schemas.microsoft.com/office/drawing/2010/main" val="0"/>
              </a:ext>
            </a:extLst>
          </a:blip>
          <a:srcRect/>
          <a:stretch>
            <a:fillRect/>
          </a:stretch>
        </p:blipFill>
        <p:spPr bwMode="auto">
          <a:xfrm>
            <a:off x="467545" y="4797152"/>
            <a:ext cx="8676456" cy="2060848"/>
          </a:xfrm>
          <a:prstGeom prst="rect">
            <a:avLst/>
          </a:prstGeom>
          <a:noFill/>
          <a:ln>
            <a:noFill/>
          </a:ln>
        </p:spPr>
      </p:pic>
    </p:spTree>
    <p:extLst>
      <p:ext uri="{BB962C8B-B14F-4D97-AF65-F5344CB8AC3E}">
        <p14:creationId xmlns:p14="http://schemas.microsoft.com/office/powerpoint/2010/main" val="231210758"/>
      </p:ext>
    </p:extLst>
  </p:cSld>
  <p:clrMap bg1="lt1" tx1="dk1" bg2="lt2" tx2="dk2" accent1="accent1" accent2="accent2" accent3="accent3" accent4="accent4" accent5="accent5" accent6="accent6" hlink="hlink" folHlink="folHlink"/>
  <p:sldLayoutIdLst>
    <p:sldLayoutId id="2147486665" r:id="rId1"/>
    <p:sldLayoutId id="2147486666" r:id="rId2"/>
    <p:sldLayoutId id="2147486667" r:id="rId3"/>
    <p:sldLayoutId id="2147486668" r:id="rId4"/>
    <p:sldLayoutId id="2147486669" r:id="rId5"/>
    <p:sldLayoutId id="2147486670" r:id="rId6"/>
    <p:sldLayoutId id="2147486671" r:id="rId7"/>
    <p:sldLayoutId id="2147486672" r:id="rId8"/>
    <p:sldLayoutId id="2147486673" r:id="rId9"/>
    <p:sldLayoutId id="2147486674" r:id="rId10"/>
    <p:sldLayoutId id="2147486675" r:id="rId11"/>
    <p:sldLayoutId id="2147486656" r:id="rId12"/>
    <p:sldLayoutId id="2147486653" r:id="rId13"/>
    <p:sldLayoutId id="2147486676"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qualifications@bafsa.org.uk"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mailto:qualifications@bafsa.org.uk"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riscauthority.co.uk/news-and-features/service-maintenance-document-announcemen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97F7040A-FFBF-CAB1-1B42-05AF5DC40F7C}"/>
              </a:ext>
            </a:extLst>
          </p:cNvPr>
          <p:cNvSpPr txBox="1">
            <a:spLocks noChangeArrowheads="1"/>
          </p:cNvSpPr>
          <p:nvPr/>
        </p:nvSpPr>
        <p:spPr bwMode="auto">
          <a:xfrm>
            <a:off x="719137" y="1628800"/>
            <a:ext cx="77057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600" dirty="0"/>
              <a:t>Online</a:t>
            </a:r>
            <a:r>
              <a:rPr lang="en-GB" altLang="en-US" sz="2600" dirty="0"/>
              <a:t> Technical Minutes  </a:t>
            </a:r>
          </a:p>
          <a:p>
            <a:pPr algn="ctr">
              <a:spcBef>
                <a:spcPct val="0"/>
              </a:spcBef>
              <a:buClrTx/>
              <a:buSzTx/>
              <a:buFontTx/>
              <a:buNone/>
            </a:pPr>
            <a:endParaRPr lang="en-GB" altLang="en-US" sz="2600" dirty="0"/>
          </a:p>
          <a:p>
            <a:pPr algn="ctr">
              <a:spcBef>
                <a:spcPct val="0"/>
              </a:spcBef>
              <a:buClrTx/>
              <a:buSzTx/>
              <a:buFontTx/>
              <a:buNone/>
            </a:pPr>
            <a:r>
              <a:rPr lang="en-GB" altLang="en-US" sz="2600" dirty="0"/>
              <a:t>08.11.23</a:t>
            </a:r>
          </a:p>
          <a:p>
            <a:pPr algn="ctr">
              <a:spcBef>
                <a:spcPct val="0"/>
              </a:spcBef>
              <a:buClrTx/>
              <a:buSzTx/>
              <a:buFontTx/>
              <a:buNone/>
            </a:pPr>
            <a:r>
              <a:rPr lang="en-GB" altLang="en-US" sz="2600" dirty="0"/>
              <a:t>14.00  -  16.00</a:t>
            </a:r>
          </a:p>
          <a:p>
            <a:pPr algn="ctr">
              <a:spcBef>
                <a:spcPct val="0"/>
              </a:spcBef>
              <a:buClrTx/>
              <a:buSzTx/>
              <a:buFontTx/>
              <a:buNone/>
            </a:pPr>
            <a:endParaRPr lang="en-GB" altLang="en-US" sz="2600" dirty="0"/>
          </a:p>
          <a:p>
            <a:pPr algn="ctr">
              <a:spcBef>
                <a:spcPct val="0"/>
              </a:spcBef>
              <a:buClrTx/>
              <a:buSzTx/>
              <a:buFontTx/>
              <a:buNone/>
            </a:pPr>
            <a:r>
              <a:rPr lang="en-GB" altLang="en-US" sz="2600" dirty="0"/>
              <a:t>Marriot Hotel Liverpool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74923D-98E2-F0AA-E63B-90E40160361F}"/>
              </a:ext>
            </a:extLst>
          </p:cNvPr>
          <p:cNvSpPr>
            <a:spLocks noGrp="1"/>
          </p:cNvSpPr>
          <p:nvPr>
            <p:ph type="sldNum" sz="quarter" idx="4294967295"/>
          </p:nvPr>
        </p:nvSpPr>
        <p:spPr>
          <a:xfrm>
            <a:off x="6457950" y="6356351"/>
            <a:ext cx="2057400" cy="365125"/>
          </a:xfrm>
          <a:prstGeom prst="rect">
            <a:avLst/>
          </a:prstGeom>
        </p:spPr>
        <p:txBody>
          <a:bodyPr/>
          <a:lstStyle/>
          <a:p>
            <a:fld id="{72E9F8E1-6A36-4B17-840B-D069F1998216}" type="slidenum">
              <a:rPr lang="en-GB" smtClean="0"/>
              <a:t>10</a:t>
            </a:fld>
            <a:endParaRPr lang="en-GB"/>
          </a:p>
        </p:txBody>
      </p:sp>
      <p:sp>
        <p:nvSpPr>
          <p:cNvPr id="7" name="TextBox 6">
            <a:extLst>
              <a:ext uri="{FF2B5EF4-FFF2-40B4-BE49-F238E27FC236}">
                <a16:creationId xmlns:a16="http://schemas.microsoft.com/office/drawing/2014/main" id="{E159DD97-485E-C449-1EC0-B014132B3956}"/>
              </a:ext>
            </a:extLst>
          </p:cNvPr>
          <p:cNvSpPr txBox="1"/>
          <p:nvPr/>
        </p:nvSpPr>
        <p:spPr>
          <a:xfrm>
            <a:off x="467544" y="836712"/>
            <a:ext cx="7776864" cy="4524315"/>
          </a:xfrm>
          <a:prstGeom prst="rect">
            <a:avLst/>
          </a:prstGeom>
          <a:noFill/>
        </p:spPr>
        <p:txBody>
          <a:bodyPr wrap="square">
            <a:spAutoFit/>
          </a:bodyPr>
          <a:lstStyle/>
          <a:p>
            <a:pPr marL="0" lvl="1"/>
            <a:r>
              <a:rPr lang="en-GB" sz="1800" b="1" dirty="0">
                <a:latin typeface="Tahoma" panose="020B0604030504040204" pitchFamily="34" charset="0"/>
                <a:ea typeface="Tahoma" panose="020B0604030504040204" pitchFamily="34" charset="0"/>
                <a:cs typeface="Tahoma" panose="020B0604030504040204" pitchFamily="34" charset="0"/>
              </a:rPr>
              <a:t>Pumps:- </a:t>
            </a:r>
            <a:r>
              <a:rPr lang="en-GB" sz="1800" dirty="0">
                <a:latin typeface="Tahoma" panose="020B0604030504040204" pitchFamily="34" charset="0"/>
                <a:ea typeface="Tahoma" panose="020B0604030504040204" pitchFamily="34" charset="0"/>
                <a:cs typeface="Tahoma" panose="020B0604030504040204" pitchFamily="34" charset="0"/>
              </a:rPr>
              <a:t>Issues have been raised relating to new energy efficient electric motors and fuse ratings (IE3 to IE4). Queries on auto-changeover devices and compliance to BS 5819, and harmonisation within </a:t>
            </a:r>
            <a:r>
              <a:rPr lang="en-GB" sz="1800" dirty="0" err="1">
                <a:latin typeface="Tahoma" panose="020B0604030504040204" pitchFamily="34" charset="0"/>
                <a:ea typeface="Tahoma" panose="020B0604030504040204" pitchFamily="34" charset="0"/>
                <a:cs typeface="Tahoma" panose="020B0604030504040204" pitchFamily="34" charset="0"/>
              </a:rPr>
              <a:t>prEN</a:t>
            </a:r>
            <a:r>
              <a:rPr lang="en-GB" sz="1800" dirty="0">
                <a:latin typeface="Tahoma" panose="020B0604030504040204" pitchFamily="34" charset="0"/>
                <a:ea typeface="Tahoma" panose="020B0604030504040204" pitchFamily="34" charset="0"/>
                <a:cs typeface="Tahoma" panose="020B0604030504040204" pitchFamily="34" charset="0"/>
              </a:rPr>
              <a:t> 17451, EN 12259-12, EN 12845:2015+A1:2019 and </a:t>
            </a:r>
            <a:r>
              <a:rPr lang="en-GB" sz="1800" dirty="0" err="1">
                <a:latin typeface="Tahoma" panose="020B0604030504040204" pitchFamily="34" charset="0"/>
                <a:ea typeface="Tahoma" panose="020B0604030504040204" pitchFamily="34" charset="0"/>
                <a:cs typeface="Tahoma" panose="020B0604030504040204" pitchFamily="34" charset="0"/>
              </a:rPr>
              <a:t>prEN</a:t>
            </a:r>
            <a:r>
              <a:rPr lang="en-GB" sz="1800" dirty="0">
                <a:latin typeface="Tahoma" panose="020B0604030504040204" pitchFamily="34" charset="0"/>
                <a:ea typeface="Tahoma" panose="020B0604030504040204" pitchFamily="34" charset="0"/>
                <a:cs typeface="Tahoma" panose="020B0604030504040204" pitchFamily="34" charset="0"/>
              </a:rPr>
              <a:t> 12845-1:2021 documents. </a:t>
            </a:r>
          </a:p>
          <a:p>
            <a:pPr marL="0" lvl="1"/>
            <a:endParaRPr lang="en-GB" dirty="0">
              <a:latin typeface="Tahoma" panose="020B0604030504040204" pitchFamily="34" charset="0"/>
              <a:ea typeface="Tahoma" panose="020B0604030504040204" pitchFamily="34" charset="0"/>
              <a:cs typeface="Tahoma" panose="020B0604030504040204" pitchFamily="34" charset="0"/>
            </a:endParaRPr>
          </a:p>
          <a:p>
            <a:pPr marL="0" lvl="1"/>
            <a:r>
              <a:rPr lang="en-GB" sz="1800" dirty="0">
                <a:latin typeface="Tahoma" panose="020B0604030504040204" pitchFamily="34" charset="0"/>
                <a:ea typeface="Tahoma" panose="020B0604030504040204" pitchFamily="34" charset="0"/>
                <a:cs typeface="Tahoma" panose="020B0604030504040204" pitchFamily="34" charset="0"/>
              </a:rPr>
              <a:t>These will be discussed addressed in the working group and with associated manufacturers / stakeholders to steer LPC Technical Bulletin TB210.</a:t>
            </a:r>
          </a:p>
          <a:p>
            <a:pPr marL="0" lvl="1"/>
            <a:endParaRPr lang="en-GB" dirty="0">
              <a:latin typeface="Tahoma" panose="020B0604030504040204" pitchFamily="34" charset="0"/>
              <a:ea typeface="Tahoma" panose="020B0604030504040204" pitchFamily="34" charset="0"/>
              <a:cs typeface="Tahoma" panose="020B0604030504040204" pitchFamily="34" charset="0"/>
            </a:endParaRPr>
          </a:p>
          <a:p>
            <a:pPr marL="0" lvl="1"/>
            <a:r>
              <a:rPr lang="en-GB" sz="1800" dirty="0">
                <a:solidFill>
                  <a:srgbClr val="00B0F0"/>
                </a:solidFill>
                <a:latin typeface="Tahoma" panose="020B0604030504040204" pitchFamily="34" charset="0"/>
                <a:ea typeface="Tahoma" panose="020B0604030504040204" pitchFamily="34" charset="0"/>
                <a:cs typeface="Tahoma" panose="020B0604030504040204" pitchFamily="34" charset="0"/>
              </a:rPr>
              <a:t>The Issues are relating to the burn out time and Fuses </a:t>
            </a:r>
          </a:p>
          <a:p>
            <a:pPr marL="0" lvl="1"/>
            <a:endParaRPr lang="en-GB"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0" lvl="1"/>
            <a:r>
              <a:rPr lang="en-GB" sz="1800" dirty="0">
                <a:solidFill>
                  <a:srgbClr val="00B0F0"/>
                </a:solidFill>
                <a:latin typeface="Tahoma" panose="020B0604030504040204" pitchFamily="34" charset="0"/>
                <a:ea typeface="Tahoma" panose="020B0604030504040204" pitchFamily="34" charset="0"/>
                <a:cs typeface="Tahoma" panose="020B0604030504040204" pitchFamily="34" charset="0"/>
              </a:rPr>
              <a:t>IE3 Burn out time is circa 9-10 Sec</a:t>
            </a:r>
          </a:p>
          <a:p>
            <a:pPr marL="0" lvl="1"/>
            <a:r>
              <a:rPr lang="en-GB" dirty="0">
                <a:solidFill>
                  <a:srgbClr val="00B0F0"/>
                </a:solidFill>
                <a:latin typeface="Tahoma" panose="020B0604030504040204" pitchFamily="34" charset="0"/>
                <a:ea typeface="Tahoma" panose="020B0604030504040204" pitchFamily="34" charset="0"/>
                <a:cs typeface="Tahoma" panose="020B0604030504040204" pitchFamily="34" charset="0"/>
              </a:rPr>
              <a:t>IE4 </a:t>
            </a:r>
            <a:r>
              <a:rPr lang="en-GB" sz="1800" dirty="0">
                <a:solidFill>
                  <a:srgbClr val="00B0F0"/>
                </a:solidFill>
                <a:latin typeface="Tahoma" panose="020B0604030504040204" pitchFamily="34" charset="0"/>
                <a:ea typeface="Tahoma" panose="020B0604030504040204" pitchFamily="34" charset="0"/>
                <a:cs typeface="Tahoma" panose="020B0604030504040204" pitchFamily="34" charset="0"/>
              </a:rPr>
              <a:t>Burn out time is circa 40-50 Sec</a:t>
            </a:r>
          </a:p>
          <a:p>
            <a:pPr marL="0" lvl="1"/>
            <a:endParaRPr lang="en-GB"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0" lvl="1"/>
            <a:r>
              <a:rPr lang="en-GB" sz="1800" dirty="0">
                <a:solidFill>
                  <a:srgbClr val="00B0F0"/>
                </a:solidFill>
                <a:latin typeface="Tahoma" panose="020B0604030504040204" pitchFamily="34" charset="0"/>
                <a:ea typeface="Tahoma" panose="020B0604030504040204" pitchFamily="34" charset="0"/>
                <a:cs typeface="Tahoma" panose="020B0604030504040204" pitchFamily="34" charset="0"/>
              </a:rPr>
              <a:t>Working Group on this matter needs to be set up as a matter of urgency to resolve the issue </a:t>
            </a:r>
          </a:p>
        </p:txBody>
      </p:sp>
    </p:spTree>
    <p:extLst>
      <p:ext uri="{BB962C8B-B14F-4D97-AF65-F5344CB8AC3E}">
        <p14:creationId xmlns:p14="http://schemas.microsoft.com/office/powerpoint/2010/main" val="282358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1D79B1-84E3-D449-E60A-AD47BA38D446}"/>
              </a:ext>
            </a:extLst>
          </p:cNvPr>
          <p:cNvSpPr txBox="1"/>
          <p:nvPr/>
        </p:nvSpPr>
        <p:spPr>
          <a:xfrm>
            <a:off x="337428" y="1234446"/>
            <a:ext cx="8575829" cy="438582"/>
          </a:xfrm>
          <a:prstGeom prst="rect">
            <a:avLst/>
          </a:prstGeom>
          <a:noFill/>
        </p:spPr>
        <p:txBody>
          <a:bodyPr wrap="square">
            <a:spAutoFit/>
          </a:bodyPr>
          <a:lstStyle/>
          <a:p>
            <a:pPr marL="557213" lvl="1" indent="-214313">
              <a:buFont typeface="Arial" panose="020B0604020202020204" pitchFamily="34" charset="0"/>
              <a:buChar char="•"/>
            </a:pPr>
            <a:endParaRPr lang="en-GB" sz="1125" dirty="0">
              <a:latin typeface="Tahoma" panose="020B0604030504040204" pitchFamily="34" charset="0"/>
              <a:ea typeface="Tahoma" panose="020B0604030504040204" pitchFamily="34" charset="0"/>
              <a:cs typeface="Tahoma" panose="020B0604030504040204" pitchFamily="34" charset="0"/>
            </a:endParaRPr>
          </a:p>
          <a:p>
            <a:pPr marL="557213" lvl="1" indent="-214313">
              <a:buFont typeface="Arial" panose="020B0604020202020204" pitchFamily="34" charset="0"/>
              <a:buChar char="•"/>
            </a:pPr>
            <a:endParaRPr lang="en-GB" sz="1125"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001C97E-3EC3-0203-62AC-1501D5E4500C}"/>
              </a:ext>
            </a:extLst>
          </p:cNvPr>
          <p:cNvSpPr txBox="1"/>
          <p:nvPr/>
        </p:nvSpPr>
        <p:spPr>
          <a:xfrm>
            <a:off x="337428" y="764704"/>
            <a:ext cx="8469144" cy="4732065"/>
          </a:xfrm>
          <a:prstGeom prst="rect">
            <a:avLst/>
          </a:prstGeom>
          <a:noFill/>
        </p:spPr>
        <p:txBody>
          <a:bodyPr wrap="square" rtlCol="0">
            <a:spAutoFit/>
          </a:bodyPr>
          <a:lstStyle/>
          <a:p>
            <a:r>
              <a:rPr lang="en-GB" sz="1600" u="sng" dirty="0">
                <a:latin typeface="Candara" panose="020E0502030303020204" pitchFamily="34" charset="0"/>
                <a:ea typeface="Tahoma" panose="020B0604030504040204" pitchFamily="34" charset="0"/>
                <a:cs typeface="Tahoma" panose="020B0604030504040204" pitchFamily="34" charset="0"/>
              </a:rPr>
              <a:t>Completed ready for issue:</a:t>
            </a:r>
          </a:p>
          <a:p>
            <a:endParaRPr lang="en-GB" sz="1600" b="1" dirty="0">
              <a:latin typeface="Candara" panose="020E0502030303020204" pitchFamily="34" charset="0"/>
              <a:ea typeface="Tahoma" panose="020B0604030504040204" pitchFamily="34" charset="0"/>
              <a:cs typeface="Tahoma" panose="020B0604030504040204" pitchFamily="34" charset="0"/>
            </a:endParaRPr>
          </a:p>
          <a:p>
            <a:r>
              <a:rPr lang="en-GB" sz="1600" b="1" dirty="0">
                <a:latin typeface="Candara" panose="020E0502030303020204" pitchFamily="34" charset="0"/>
                <a:ea typeface="Tahoma" panose="020B0604030504040204" pitchFamily="34" charset="0"/>
                <a:cs typeface="Tahoma" panose="020B0604030504040204" pitchFamily="34" charset="0"/>
              </a:rPr>
              <a:t>TB220 (Hydraulics and Orifice Plates)</a:t>
            </a:r>
          </a:p>
          <a:p>
            <a:pPr marL="557213" lvl="1" indent="-214313">
              <a:buFont typeface="Arial" panose="020B0604020202020204" pitchFamily="34" charset="0"/>
              <a:buChar char="•"/>
            </a:pPr>
            <a:r>
              <a:rPr lang="en-GB" sz="1600" dirty="0">
                <a:latin typeface="Candara" panose="020E0502030303020204" pitchFamily="34" charset="0"/>
                <a:ea typeface="Tahoma" panose="020B0604030504040204" pitchFamily="34" charset="0"/>
                <a:cs typeface="Tahoma" panose="020B0604030504040204" pitchFamily="34" charset="0"/>
              </a:rPr>
              <a:t>New TB on how to do hydraulics including orifice plates – Completed and in publication</a:t>
            </a:r>
          </a:p>
          <a:p>
            <a:endParaRPr lang="en-GB" sz="1600" b="1" dirty="0">
              <a:latin typeface="Candara" panose="020E0502030303020204" pitchFamily="34" charset="0"/>
              <a:ea typeface="Tahoma" panose="020B0604030504040204" pitchFamily="34" charset="0"/>
              <a:cs typeface="Tahoma" panose="020B0604030504040204" pitchFamily="34" charset="0"/>
            </a:endParaRPr>
          </a:p>
          <a:p>
            <a:r>
              <a:rPr lang="en-GB" sz="1600" b="1" dirty="0">
                <a:latin typeface="Candara" panose="020E0502030303020204" pitchFamily="34" charset="0"/>
                <a:ea typeface="Tahoma" panose="020B0604030504040204" pitchFamily="34" charset="0"/>
                <a:cs typeface="Tahoma" panose="020B0604030504040204" pitchFamily="34" charset="0"/>
              </a:rPr>
              <a:t>TB224 (Sprinkler water storage tanks (Cisterns))</a:t>
            </a:r>
          </a:p>
          <a:p>
            <a:pPr marL="557213" lvl="1" indent="-214313">
              <a:buFont typeface="Arial" panose="020B0604020202020204" pitchFamily="34" charset="0"/>
              <a:buChar char="•"/>
            </a:pPr>
            <a:r>
              <a:rPr lang="en-GB" sz="1600" dirty="0">
                <a:latin typeface="Candara" panose="020E0502030303020204" pitchFamily="34" charset="0"/>
                <a:ea typeface="Tahoma" panose="020B0604030504040204" pitchFamily="34" charset="0"/>
                <a:cs typeface="Tahoma" panose="020B0604030504040204" pitchFamily="34" charset="0"/>
              </a:rPr>
              <a:t>Minor review to remove Type 3 tanks and update – First draft complete</a:t>
            </a:r>
          </a:p>
          <a:p>
            <a:endParaRPr lang="en-GB" sz="1600" b="1" dirty="0">
              <a:latin typeface="Candara" panose="020E0502030303020204" pitchFamily="34" charset="0"/>
              <a:ea typeface="Tahoma" panose="020B0604030504040204" pitchFamily="34" charset="0"/>
              <a:cs typeface="Tahoma" panose="020B0604030504040204" pitchFamily="34" charset="0"/>
            </a:endParaRPr>
          </a:p>
          <a:p>
            <a:r>
              <a:rPr lang="en-GB" sz="1600" b="1" dirty="0">
                <a:latin typeface="Candara" panose="020E0502030303020204" pitchFamily="34" charset="0"/>
                <a:ea typeface="Tahoma" panose="020B0604030504040204" pitchFamily="34" charset="0"/>
                <a:cs typeface="Tahoma" panose="020B0604030504040204" pitchFamily="34" charset="0"/>
              </a:rPr>
              <a:t>TB203 (Care and maintenance of automatic sprinkler systems)</a:t>
            </a:r>
          </a:p>
          <a:p>
            <a:pPr marL="557213" lvl="1" indent="-214313">
              <a:buFont typeface="Arial" panose="020B0604020202020204" pitchFamily="34" charset="0"/>
              <a:buChar char="•"/>
            </a:pPr>
            <a:r>
              <a:rPr lang="en-GB" sz="1600" dirty="0">
                <a:latin typeface="Candara" panose="020E0502030303020204" pitchFamily="34" charset="0"/>
                <a:ea typeface="Tahoma" panose="020B0604030504040204" pitchFamily="34" charset="0"/>
                <a:cs typeface="Tahoma" panose="020B0604030504040204" pitchFamily="34" charset="0"/>
              </a:rPr>
              <a:t>Minor review incorporating servicing of alarm, stop and non-return valves</a:t>
            </a:r>
          </a:p>
          <a:p>
            <a:pPr marL="557213" lvl="1" indent="-214313">
              <a:buFont typeface="Arial" panose="020B0604020202020204" pitchFamily="34" charset="0"/>
              <a:buChar char="•"/>
            </a:pPr>
            <a:endParaRPr lang="en-GB" sz="1600" dirty="0">
              <a:latin typeface="Candara" panose="020E0502030303020204" pitchFamily="34" charset="0"/>
              <a:ea typeface="Tahoma" panose="020B0604030504040204" pitchFamily="34" charset="0"/>
              <a:cs typeface="Tahoma" panose="020B0604030504040204" pitchFamily="34" charset="0"/>
            </a:endParaRPr>
          </a:p>
          <a:p>
            <a:r>
              <a:rPr lang="en-GB" sz="1600" b="1" dirty="0">
                <a:latin typeface="Candara" panose="020E0502030303020204" pitchFamily="34" charset="0"/>
                <a:ea typeface="Tahoma" panose="020B0604030504040204" pitchFamily="34" charset="0"/>
                <a:cs typeface="Tahoma" panose="020B0604030504040204" pitchFamily="34" charset="0"/>
              </a:rPr>
              <a:t>TB234 (Protection of High Hazard Storage(HHS) systems)</a:t>
            </a:r>
          </a:p>
          <a:p>
            <a:pPr marL="557213" lvl="1" indent="-214313">
              <a:buFont typeface="Arial" panose="020B0604020202020204" pitchFamily="34" charset="0"/>
              <a:buChar char="•"/>
            </a:pPr>
            <a:r>
              <a:rPr lang="en-GB" sz="1600" dirty="0">
                <a:latin typeface="Candara" panose="020E0502030303020204" pitchFamily="34" charset="0"/>
                <a:ea typeface="Tahoma" panose="020B0604030504040204" pitchFamily="34" charset="0"/>
                <a:cs typeface="Tahoma" panose="020B0604030504040204" pitchFamily="34" charset="0"/>
              </a:rPr>
              <a:t>Minor review to incorporate ST4 double deep racks installed on perimeter walls and creating an additional flue</a:t>
            </a:r>
          </a:p>
          <a:p>
            <a:pPr marL="557213" lvl="1" indent="-214313">
              <a:buFont typeface="Arial" panose="020B0604020202020204" pitchFamily="34" charset="0"/>
              <a:buChar char="•"/>
            </a:pPr>
            <a:endParaRPr lang="en-GB" sz="1600" dirty="0">
              <a:latin typeface="Candara" panose="020E0502030303020204" pitchFamily="34" charset="0"/>
              <a:ea typeface="Tahoma" panose="020B0604030504040204" pitchFamily="34" charset="0"/>
              <a:cs typeface="Tahoma" panose="020B0604030504040204" pitchFamily="34" charset="0"/>
            </a:endParaRPr>
          </a:p>
          <a:p>
            <a:r>
              <a:rPr lang="en-GB" sz="1600" b="1" dirty="0">
                <a:latin typeface="Candara" panose="020E0502030303020204" pitchFamily="34" charset="0"/>
                <a:ea typeface="Tahoma" panose="020B0604030504040204" pitchFamily="34" charset="0"/>
                <a:cs typeface="Tahoma" panose="020B0604030504040204" pitchFamily="34" charset="0"/>
              </a:rPr>
              <a:t>TB231 (Pipe sizing)</a:t>
            </a:r>
          </a:p>
          <a:p>
            <a:pPr marL="557213" lvl="1" indent="-214313">
              <a:buFont typeface="Arial" panose="020B0604020202020204" pitchFamily="34" charset="0"/>
              <a:buChar char="•"/>
            </a:pPr>
            <a:r>
              <a:rPr lang="en-GB" sz="1600" dirty="0">
                <a:latin typeface="Candara" panose="020E0502030303020204" pitchFamily="34" charset="0"/>
                <a:ea typeface="Tahoma" panose="020B0604030504040204" pitchFamily="34" charset="0"/>
                <a:cs typeface="Tahoma" panose="020B0604030504040204" pitchFamily="34" charset="0"/>
              </a:rPr>
              <a:t>Confirmation of mixing pre-calculated and fully hydraulically calculated systems – emanated from TB220</a:t>
            </a:r>
          </a:p>
          <a:p>
            <a:endParaRPr lang="en-GB" sz="135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48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FBA1C8-A5D1-EA66-4567-FC3C5315E822}"/>
              </a:ext>
            </a:extLst>
          </p:cNvPr>
          <p:cNvSpPr txBox="1">
            <a:spLocks noGrp="1"/>
          </p:cNvSpPr>
          <p:nvPr>
            <p:ph idx="4294967295"/>
          </p:nvPr>
        </p:nvSpPr>
        <p:spPr>
          <a:xfrm>
            <a:off x="614491" y="1052736"/>
            <a:ext cx="7886700" cy="1666097"/>
          </a:xfrm>
          <a:prstGeom prst="rect">
            <a:avLst/>
          </a:prstGeom>
          <a:noFill/>
        </p:spPr>
        <p:txBody>
          <a:bodyPr wrap="square" rtlCol="0">
            <a:spAutoFit/>
          </a:bodyPr>
          <a:lstStyle/>
          <a:p>
            <a:r>
              <a:rPr lang="en-GB" sz="1400" u="sng" dirty="0">
                <a:latin typeface="Candara" panose="020E0502030303020204" pitchFamily="34" charset="0"/>
                <a:ea typeface="Tahoma" panose="020B0604030504040204" pitchFamily="34" charset="0"/>
                <a:cs typeface="Tahoma" panose="020B0604030504040204" pitchFamily="34" charset="0"/>
              </a:rPr>
              <a:t>Future projects:</a:t>
            </a:r>
          </a:p>
          <a:p>
            <a:endParaRPr lang="en-GB" sz="1400" dirty="0">
              <a:latin typeface="Candara" panose="020E0502030303020204" pitchFamily="34" charset="0"/>
              <a:ea typeface="Tahoma" panose="020B0604030504040204" pitchFamily="34" charset="0"/>
              <a:cs typeface="Tahoma" panose="020B0604030504040204" pitchFamily="34" charset="0"/>
            </a:endParaRPr>
          </a:p>
          <a:p>
            <a:pPr marL="214313"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Sprinkler protection of massive timber construction – research</a:t>
            </a:r>
          </a:p>
          <a:p>
            <a:pPr marL="214313" indent="-214313">
              <a:buFont typeface="Arial" panose="020B0604020202020204" pitchFamily="34" charset="0"/>
              <a:buChar char="•"/>
            </a:pPr>
            <a:endParaRPr lang="en-GB" sz="1400" dirty="0">
              <a:latin typeface="Candara" panose="020E0502030303020204" pitchFamily="34" charset="0"/>
              <a:ea typeface="Tahoma" panose="020B0604030504040204" pitchFamily="34" charset="0"/>
              <a:cs typeface="Tahoma" panose="020B0604030504040204" pitchFamily="34" charset="0"/>
            </a:endParaRPr>
          </a:p>
          <a:p>
            <a:pPr marL="214313"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Review ALL TB’s over 5 years (are they relevant, do they need updating, are the references still valid, improvements).</a:t>
            </a:r>
          </a:p>
        </p:txBody>
      </p:sp>
    </p:spTree>
    <p:extLst>
      <p:ext uri="{BB962C8B-B14F-4D97-AF65-F5344CB8AC3E}">
        <p14:creationId xmlns:p14="http://schemas.microsoft.com/office/powerpoint/2010/main" val="180805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EAE26E-6D52-5A22-C579-7F09F8BB2A04}"/>
              </a:ext>
            </a:extLst>
          </p:cNvPr>
          <p:cNvPicPr>
            <a:picLocks noChangeAspect="1"/>
          </p:cNvPicPr>
          <p:nvPr/>
        </p:nvPicPr>
        <p:blipFill>
          <a:blip r:embed="rId2"/>
          <a:stretch>
            <a:fillRect/>
          </a:stretch>
        </p:blipFill>
        <p:spPr>
          <a:xfrm>
            <a:off x="5120915" y="988484"/>
            <a:ext cx="3469306" cy="4881033"/>
          </a:xfrm>
          <a:prstGeom prst="rect">
            <a:avLst/>
          </a:prstGeom>
        </p:spPr>
      </p:pic>
      <p:sp>
        <p:nvSpPr>
          <p:cNvPr id="6" name="TextBox 5">
            <a:extLst>
              <a:ext uri="{FF2B5EF4-FFF2-40B4-BE49-F238E27FC236}">
                <a16:creationId xmlns:a16="http://schemas.microsoft.com/office/drawing/2014/main" id="{14DE2422-8EB4-8DEF-2857-C639056815D6}"/>
              </a:ext>
            </a:extLst>
          </p:cNvPr>
          <p:cNvSpPr txBox="1"/>
          <p:nvPr/>
        </p:nvSpPr>
        <p:spPr>
          <a:xfrm>
            <a:off x="240759" y="1068828"/>
            <a:ext cx="4880155" cy="4893647"/>
          </a:xfrm>
          <a:prstGeom prst="rect">
            <a:avLst/>
          </a:prstGeom>
          <a:noFill/>
        </p:spPr>
        <p:txBody>
          <a:bodyPr wrap="square" rtlCol="0">
            <a:spAutoFit/>
          </a:bodyPr>
          <a:lstStyle/>
          <a:p>
            <a:r>
              <a:rPr lang="en-US" sz="1500" b="1" u="sng" dirty="0"/>
              <a:t>New for 2024!</a:t>
            </a:r>
          </a:p>
          <a:p>
            <a:endParaRPr lang="en-US" sz="1350" dirty="0"/>
          </a:p>
          <a:p>
            <a:r>
              <a:rPr lang="en-US" sz="1350" dirty="0"/>
              <a:t>The FPA will be launching a new subscription service for the LPC Rules.</a:t>
            </a:r>
          </a:p>
          <a:p>
            <a:endParaRPr lang="en-US" sz="1350" dirty="0"/>
          </a:p>
          <a:p>
            <a:r>
              <a:rPr lang="en-US" sz="1350" dirty="0"/>
              <a:t>This will replace the purchasing costs for LPC Technical Bulletin updates and waiting for these to be delivered to industry.</a:t>
            </a:r>
          </a:p>
          <a:p>
            <a:endParaRPr lang="en-US" sz="1350" dirty="0"/>
          </a:p>
          <a:p>
            <a:r>
              <a:rPr lang="en-US" sz="1350" dirty="0"/>
              <a:t>The model will require an annual subscription to maintain your LPC Rules with regular updates as the Technical Bulletins are developed.</a:t>
            </a:r>
          </a:p>
          <a:p>
            <a:endParaRPr lang="en-US" sz="1350" dirty="0"/>
          </a:p>
          <a:p>
            <a:r>
              <a:rPr lang="en-US" sz="1350" dirty="0"/>
              <a:t>Benefits: </a:t>
            </a:r>
          </a:p>
          <a:p>
            <a:endParaRPr lang="en-US" sz="1350" dirty="0"/>
          </a:p>
          <a:p>
            <a:pPr marL="214313" indent="-214313">
              <a:buFont typeface="Arial" panose="020B0604020202020204" pitchFamily="34" charset="0"/>
              <a:buChar char="•"/>
            </a:pPr>
            <a:r>
              <a:rPr lang="en-US" sz="1350" dirty="0"/>
              <a:t>No more waiting for delivery of Technical Bulletins.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A fact / information sheet will be issued with the updates confirming the changes.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Annual webinars explaining the updates and what is in the pipeline.</a:t>
            </a:r>
          </a:p>
          <a:p>
            <a:pPr marL="214313" indent="-214313">
              <a:buFont typeface="Arial" panose="020B0604020202020204" pitchFamily="34" charset="0"/>
              <a:buChar char="•"/>
            </a:pPr>
            <a:endParaRPr lang="en-US" sz="1350" dirty="0"/>
          </a:p>
          <a:p>
            <a:r>
              <a:rPr lang="en-US" sz="1350" dirty="0"/>
              <a:t>More information to follow from the FPA in January 2024.</a:t>
            </a:r>
            <a:endParaRPr lang="en-GB" sz="1350" dirty="0"/>
          </a:p>
        </p:txBody>
      </p:sp>
    </p:spTree>
    <p:extLst>
      <p:ext uri="{BB962C8B-B14F-4D97-AF65-F5344CB8AC3E}">
        <p14:creationId xmlns:p14="http://schemas.microsoft.com/office/powerpoint/2010/main" val="142844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a:extLst>
              <a:ext uri="{FF2B5EF4-FFF2-40B4-BE49-F238E27FC236}">
                <a16:creationId xmlns:a16="http://schemas.microsoft.com/office/drawing/2014/main" id="{2FFD612F-E6F4-1087-E3D9-5DC77F84027F}"/>
              </a:ext>
            </a:extLst>
          </p:cNvPr>
          <p:cNvSpPr txBox="1">
            <a:spLocks noChangeArrowheads="1"/>
          </p:cNvSpPr>
          <p:nvPr/>
        </p:nvSpPr>
        <p:spPr bwMode="auto">
          <a:xfrm>
            <a:off x="467518" y="620688"/>
            <a:ext cx="8208963" cy="5324535"/>
          </a:xfrm>
          <a:prstGeom prst="rect">
            <a:avLst/>
          </a:prstGeom>
          <a:noFill/>
          <a:ln>
            <a:noFill/>
          </a:ln>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defRPr/>
            </a:pPr>
            <a:r>
              <a:rPr lang="en-GB" altLang="en-US" sz="2000" dirty="0"/>
              <a:t>3 (b) Fire Liaison Group </a:t>
            </a:r>
          </a:p>
          <a:p>
            <a:pPr>
              <a:spcBef>
                <a:spcPct val="0"/>
              </a:spcBef>
              <a:buClrTx/>
              <a:buSzTx/>
              <a:buFontTx/>
              <a:buNone/>
              <a:defRPr/>
            </a:pPr>
            <a:endParaRPr lang="en-GB" altLang="en-US" sz="2000" dirty="0"/>
          </a:p>
          <a:p>
            <a:pPr>
              <a:spcBef>
                <a:spcPct val="0"/>
              </a:spcBef>
              <a:buClrTx/>
              <a:buSzTx/>
              <a:buFontTx/>
              <a:buNone/>
              <a:defRPr/>
            </a:pPr>
            <a:r>
              <a:rPr lang="en-GB" altLang="en-US" sz="1600" dirty="0"/>
              <a:t>Simon Bird </a:t>
            </a:r>
          </a:p>
          <a:p>
            <a:pPr>
              <a:buFont typeface="Wingdings" panose="05000000000000000000" pitchFamily="2" charset="2"/>
              <a:buNone/>
              <a:defRPr/>
            </a:pPr>
            <a:endParaRPr lang="en-GB" sz="1600" dirty="0">
              <a:solidFill>
                <a:schemeClr val="tx2"/>
              </a:solidFill>
              <a:latin typeface="+mj-lt"/>
              <a:ea typeface="SimSun" panose="02010600030101010101" pitchFamily="2" charset="-122"/>
            </a:endParaRPr>
          </a:p>
          <a:p>
            <a:pPr marL="342900" indent="-342900">
              <a:buFont typeface="Arial" panose="020B0604020202020204" pitchFamily="34" charset="0"/>
              <a:buChar char="•"/>
              <a:defRPr/>
            </a:pPr>
            <a:r>
              <a:rPr lang="en-GB" sz="1600" dirty="0">
                <a:solidFill>
                  <a:schemeClr val="tx2"/>
                </a:solidFill>
                <a:latin typeface="+mj-lt"/>
                <a:ea typeface="SimSun" panose="02010600030101010101" pitchFamily="2" charset="-122"/>
              </a:rPr>
              <a:t>LPS 1667 – Domestic and residential sprinkler pump sets - publication expected shortly</a:t>
            </a:r>
          </a:p>
          <a:p>
            <a:pPr marL="342900" indent="-342900">
              <a:buFont typeface="Arial" panose="020B0604020202020204" pitchFamily="34" charset="0"/>
              <a:buChar char="•"/>
              <a:defRPr/>
            </a:pPr>
            <a:endParaRPr lang="en-GB" sz="1600" dirty="0">
              <a:solidFill>
                <a:schemeClr val="tx2"/>
              </a:solidFill>
              <a:latin typeface="+mj-lt"/>
              <a:ea typeface="SimSun" panose="02010600030101010101" pitchFamily="2" charset="-122"/>
            </a:endParaRPr>
          </a:p>
          <a:p>
            <a:pPr marL="285750" indent="-285750">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BS 9990 (Non-automatic fire-fighting systems in buildings AKA wet/dry risers/hydrants) review/update is expected to commence soon via BSI. </a:t>
            </a:r>
          </a:p>
          <a:p>
            <a:pPr>
              <a:buNone/>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 12259-12 (bare shaft pumps) – recently published. </a:t>
            </a:r>
          </a:p>
          <a:p>
            <a:pPr>
              <a:buNone/>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 17451 (pump sets) – drafting ongoing. Currently nearing completion of review of second enquiry comments. At least one further meeting expected, then Formal Vote. </a:t>
            </a:r>
          </a:p>
          <a:p>
            <a:pPr algn="ctr">
              <a:buNone/>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Also need to resolve the incompatibilities arising as a result of EN 12845 vs EN        12845-1 pump specifications.  May lead to an interim revision of EN 12845. </a:t>
            </a:r>
          </a:p>
          <a:p>
            <a:pPr algn="ctr">
              <a:buNone/>
            </a:pPr>
            <a:endParaRPr lang="en-GB" sz="1800" kern="1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1800"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Relating to the Figure 9 curve and how it is developed</a:t>
            </a:r>
            <a:r>
              <a:rPr lang="en-GB"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solidFill>
                <a:srgbClr val="00B0F0"/>
              </a:solidFill>
              <a:latin typeface="+mj-lt"/>
              <a:ea typeface="SimSun" panose="02010600030101010101" pitchFamily="2" charset="-122"/>
            </a:endParaRPr>
          </a:p>
          <a:p>
            <a:pPr>
              <a:spcBef>
                <a:spcPct val="0"/>
              </a:spcBef>
              <a:buClrTx/>
              <a:buSzTx/>
              <a:buFontTx/>
              <a:buNone/>
              <a:defRPr/>
            </a:pP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4">
                                            <p:txEl>
                                              <p:pRg st="11" end="11"/>
                                            </p:txEl>
                                          </p:spTgt>
                                        </p:tgtEl>
                                        <p:attrNameLst>
                                          <p:attrName>style.visibility</p:attrName>
                                        </p:attrNameLst>
                                      </p:cBhvr>
                                      <p:to>
                                        <p:strVal val="visible"/>
                                      </p:to>
                                    </p:set>
                                    <p:anim calcmode="lin" valueType="num">
                                      <p:cBhvr additive="base">
                                        <p:cTn id="23" dur="500" fill="hold"/>
                                        <p:tgtEl>
                                          <p:spTgt spid="23554">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4">
                                            <p:txEl>
                                              <p:pRg st="13" end="13"/>
                                            </p:txEl>
                                          </p:spTgt>
                                        </p:tgtEl>
                                        <p:attrNameLst>
                                          <p:attrName>style.visibility</p:attrName>
                                        </p:attrNameLst>
                                      </p:cBhvr>
                                      <p:to>
                                        <p:strVal val="visible"/>
                                      </p:to>
                                    </p:set>
                                    <p:anim calcmode="lin" valueType="num">
                                      <p:cBhvr additive="base">
                                        <p:cTn id="29" dur="500" fill="hold"/>
                                        <p:tgtEl>
                                          <p:spTgt spid="23554">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1584F9-2A4C-ADB6-62D3-54C4477D3D76}"/>
              </a:ext>
            </a:extLst>
          </p:cNvPr>
          <p:cNvSpPr txBox="1">
            <a:spLocks noChangeArrowheads="1"/>
          </p:cNvSpPr>
          <p:nvPr/>
        </p:nvSpPr>
        <p:spPr bwMode="auto">
          <a:xfrm>
            <a:off x="521169" y="58010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3 (c) Skills &amp; Development  - Held on the 1</a:t>
            </a:r>
            <a:r>
              <a:rPr lang="en-GB" altLang="en-US" sz="2000" baseline="30000" dirty="0"/>
              <a:t>st</a:t>
            </a:r>
            <a:r>
              <a:rPr lang="en-GB" altLang="en-US" sz="2000" dirty="0"/>
              <a:t> of November </a:t>
            </a:r>
          </a:p>
          <a:p>
            <a:pPr>
              <a:spcBef>
                <a:spcPct val="0"/>
              </a:spcBef>
              <a:buClrTx/>
              <a:buSzTx/>
              <a:buFontTx/>
              <a:buNone/>
            </a:pPr>
            <a:endParaRPr lang="en-GB" altLang="en-US" sz="2000" dirty="0"/>
          </a:p>
        </p:txBody>
      </p:sp>
      <p:sp>
        <p:nvSpPr>
          <p:cNvPr id="7" name="TextBox 6">
            <a:extLst>
              <a:ext uri="{FF2B5EF4-FFF2-40B4-BE49-F238E27FC236}">
                <a16:creationId xmlns:a16="http://schemas.microsoft.com/office/drawing/2014/main" id="{F244C5A7-0654-A9F8-7297-45111FE4B007}"/>
              </a:ext>
            </a:extLst>
          </p:cNvPr>
          <p:cNvSpPr txBox="1"/>
          <p:nvPr/>
        </p:nvSpPr>
        <p:spPr>
          <a:xfrm>
            <a:off x="611559" y="1264316"/>
            <a:ext cx="8208963" cy="5375831"/>
          </a:xfrm>
          <a:prstGeom prst="rect">
            <a:avLst/>
          </a:prstGeom>
          <a:noFill/>
        </p:spPr>
        <p:txBody>
          <a:bodyPr wrap="square">
            <a:spAutoFit/>
          </a:bodyPr>
          <a:lstStyle/>
          <a:p>
            <a:pPr>
              <a:spcAft>
                <a:spcPts val="1000"/>
              </a:spcAft>
            </a:pPr>
            <a:r>
              <a:rPr lang="en-GB" sz="1600" b="1" dirty="0">
                <a:effectLst/>
                <a:latin typeface="Calibri" panose="020F0502020204030204" pitchFamily="34" charset="0"/>
                <a:ea typeface="MS Mincho" panose="02020609040205080304" pitchFamily="49" charset="-128"/>
              </a:rPr>
              <a:t>Review of ABBE L2</a:t>
            </a:r>
            <a:endParaRPr lang="en-GB" sz="1600" dirty="0">
              <a:effectLst/>
              <a:latin typeface="Times New Roman" panose="02020603050405020304" pitchFamily="18" charset="0"/>
              <a:ea typeface="MS Mincho" panose="02020609040205080304" pitchFamily="49" charset="-128"/>
            </a:endParaRPr>
          </a:p>
          <a:p>
            <a:pPr marL="342900" lvl="0" indent="-342900">
              <a:spcAft>
                <a:spcPts val="1000"/>
              </a:spcAft>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1 &amp; Unit 2 merged and duplication removed. </a:t>
            </a:r>
            <a:endParaRPr lang="en-GB" sz="1600" dirty="0">
              <a:effectLst/>
              <a:latin typeface="Times New Roman" panose="02020603050405020304" pitchFamily="18" charset="0"/>
              <a:ea typeface="MS Mincho" panose="02020609040205080304" pitchFamily="49" charset="-128"/>
            </a:endParaRPr>
          </a:p>
          <a:p>
            <a:pPr marL="342900" lvl="0" indent="-342900">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3 removed</a:t>
            </a:r>
            <a:endParaRPr lang="en-GB" sz="1600" dirty="0">
              <a:effectLst/>
              <a:latin typeface="Times New Roman" panose="02020603050405020304" pitchFamily="18" charset="0"/>
              <a:ea typeface="MS Mincho" panose="02020609040205080304" pitchFamily="49" charset="-128"/>
            </a:endParaRPr>
          </a:p>
          <a:p>
            <a:pPr marL="342900" lvl="0" indent="-342900">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4 no change</a:t>
            </a:r>
            <a:endParaRPr lang="en-GB" sz="1600" dirty="0">
              <a:effectLst/>
              <a:latin typeface="Times New Roman" panose="02020603050405020304" pitchFamily="18" charset="0"/>
              <a:ea typeface="MS Mincho" panose="02020609040205080304" pitchFamily="49" charset="-128"/>
            </a:endParaRPr>
          </a:p>
          <a:p>
            <a:pPr marL="342900" lvl="0" indent="-342900">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5 Under review by Ali, Joe and Ritchie ensuring UK wide coverage.</a:t>
            </a:r>
            <a:endParaRPr lang="en-GB" sz="1600" dirty="0">
              <a:effectLst/>
              <a:latin typeface="Times New Roman" panose="02020603050405020304" pitchFamily="18" charset="0"/>
              <a:ea typeface="MS Mincho" panose="02020609040205080304" pitchFamily="49" charset="-128"/>
            </a:endParaRPr>
          </a:p>
          <a:p>
            <a:pPr marL="342900" lvl="0" indent="-342900">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6 has been updated in respect of Commercial activities</a:t>
            </a:r>
            <a:endParaRPr lang="en-GB" sz="1600" dirty="0">
              <a:effectLst/>
              <a:latin typeface="Times New Roman" panose="02020603050405020304" pitchFamily="18" charset="0"/>
              <a:ea typeface="MS Mincho" panose="02020609040205080304" pitchFamily="49" charset="-128"/>
            </a:endParaRPr>
          </a:p>
          <a:p>
            <a:pPr marL="342900" lvl="0" indent="-342900">
              <a:buFont typeface="Symbol" panose="05050102010706020507" pitchFamily="18" charset="2"/>
              <a:buChar char=""/>
            </a:pPr>
            <a:r>
              <a:rPr lang="en-GB" sz="1600" dirty="0">
                <a:effectLst/>
                <a:latin typeface="Calibri" panose="020F0502020204030204" pitchFamily="34" charset="0"/>
                <a:ea typeface="MS Mincho" panose="02020609040205080304" pitchFamily="49" charset="-128"/>
              </a:rPr>
              <a:t>Unit 7 (the Fire Sprinkler Industry ) has been removed and will form part of the new L1 qualification. </a:t>
            </a:r>
          </a:p>
          <a:p>
            <a:pPr marL="342900" lvl="0" indent="-342900">
              <a:buFont typeface="Symbol" panose="05050102010706020507" pitchFamily="18" charset="2"/>
              <a:buChar char=""/>
            </a:pPr>
            <a:endParaRPr lang="en-GB" sz="1600" dirty="0">
              <a:effectLst/>
              <a:latin typeface="Times New Roman" panose="02020603050405020304" pitchFamily="18" charset="0"/>
              <a:ea typeface="MS Mincho" panose="02020609040205080304" pitchFamily="49" charset="-128"/>
            </a:endParaRPr>
          </a:p>
          <a:p>
            <a:pPr>
              <a:spcAft>
                <a:spcPts val="1000"/>
              </a:spcAft>
            </a:pPr>
            <a:r>
              <a:rPr lang="en-GB" sz="1600" dirty="0">
                <a:effectLst/>
                <a:latin typeface="Calibri" panose="020F0502020204030204" pitchFamily="34" charset="0"/>
                <a:ea typeface="MS Mincho" panose="02020609040205080304" pitchFamily="49" charset="-128"/>
              </a:rPr>
              <a:t>A new unit covering residential installation activities is to be developed with a subgroup of this committee with representation from H&amp;K, Compco, Armstrong Priestley and IPS.  </a:t>
            </a:r>
          </a:p>
          <a:p>
            <a:pPr>
              <a:spcAft>
                <a:spcPts val="1000"/>
              </a:spcAft>
            </a:pPr>
            <a:endParaRPr lang="en-GB" sz="1600" dirty="0">
              <a:latin typeface="Calibri" panose="020F0502020204030204" pitchFamily="34" charset="0"/>
              <a:ea typeface="MS Mincho" panose="02020609040205080304" pitchFamily="49" charset="-128"/>
            </a:endParaRPr>
          </a:p>
          <a:p>
            <a:r>
              <a:rPr lang="en-GB" sz="1600" dirty="0">
                <a:effectLst/>
                <a:latin typeface="Calibri" panose="020F0502020204030204" pitchFamily="34" charset="0"/>
                <a:ea typeface="MS Mincho" panose="02020609040205080304" pitchFamily="49" charset="-128"/>
              </a:rPr>
              <a:t>BAFSA invited the RSA to share its previous work in developing content for a unit covering residential installation to be included in the L2 qualification, now with ABBE. The RSA declined and continues to work with Skills for Justice in development of qualifications.</a:t>
            </a:r>
            <a:endParaRPr lang="en-GB" sz="1600" dirty="0">
              <a:effectLst/>
              <a:latin typeface="Times New Roman" panose="02020603050405020304" pitchFamily="18" charset="0"/>
              <a:ea typeface="MS Mincho" panose="02020609040205080304" pitchFamily="49" charset="-128"/>
            </a:endParaRPr>
          </a:p>
          <a:p>
            <a:r>
              <a:rPr lang="en-GB" sz="1600" dirty="0">
                <a:effectLst/>
                <a:latin typeface="Calibri" panose="020F0502020204030204" pitchFamily="34" charset="0"/>
                <a:ea typeface="MS Mincho" panose="02020609040205080304" pitchFamily="49" charset="-128"/>
              </a:rPr>
              <a:t> </a:t>
            </a:r>
            <a:endParaRPr lang="en-GB" sz="1600" dirty="0">
              <a:effectLst/>
              <a:latin typeface="Times New Roman" panose="02020603050405020304" pitchFamily="18" charset="0"/>
              <a:ea typeface="MS Mincho" panose="02020609040205080304" pitchFamily="49" charset="-128"/>
            </a:endParaRPr>
          </a:p>
          <a:p>
            <a:r>
              <a:rPr lang="en-GB" sz="1600" dirty="0">
                <a:effectLst/>
                <a:latin typeface="Calibri" panose="020F0502020204030204" pitchFamily="34" charset="0"/>
                <a:ea typeface="MS Mincho" panose="02020609040205080304" pitchFamily="49" charset="-128"/>
              </a:rPr>
              <a:t>BAFSA will develop its own unit covering residential sprinkler installation as part of the review </a:t>
            </a:r>
            <a:r>
              <a:rPr lang="en-GB" sz="1800" dirty="0">
                <a:effectLst/>
                <a:latin typeface="Calibri" panose="020F0502020204030204" pitchFamily="34" charset="0"/>
                <a:ea typeface="MS Mincho" panose="02020609040205080304" pitchFamily="49" charset="-128"/>
              </a:rPr>
              <a:t>process for L2. </a:t>
            </a:r>
            <a:endParaRPr lang="en-GB" sz="1800" dirty="0">
              <a:effectLst/>
              <a:latin typeface="Times New Roman" panose="02020603050405020304" pitchFamily="18" charset="0"/>
              <a:ea typeface="MS Mincho" panose="02020609040205080304" pitchFamily="49" charset="-128"/>
            </a:endParaRPr>
          </a:p>
          <a:p>
            <a:pPr>
              <a:spcAft>
                <a:spcPts val="1000"/>
              </a:spcAft>
            </a:pPr>
            <a:endParaRPr lang="en-GB" sz="20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18310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8DE6037D-204D-1025-1D2E-19FFCF298856}"/>
              </a:ext>
            </a:extLst>
          </p:cNvPr>
          <p:cNvSpPr txBox="1">
            <a:spLocks noChangeArrowheads="1"/>
          </p:cNvSpPr>
          <p:nvPr/>
        </p:nvSpPr>
        <p:spPr bwMode="auto">
          <a:xfrm>
            <a:off x="521169" y="58010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3 (c) Skills &amp; Development</a:t>
            </a:r>
          </a:p>
          <a:p>
            <a:pPr>
              <a:spcBef>
                <a:spcPct val="0"/>
              </a:spcBef>
              <a:buClrTx/>
              <a:buSzTx/>
              <a:buFontTx/>
              <a:buNone/>
            </a:pPr>
            <a:endParaRPr lang="en-GB" altLang="en-US" sz="2000" dirty="0"/>
          </a:p>
        </p:txBody>
      </p:sp>
      <p:sp>
        <p:nvSpPr>
          <p:cNvPr id="21507" name="Rectangle 4">
            <a:extLst>
              <a:ext uri="{FF2B5EF4-FFF2-40B4-BE49-F238E27FC236}">
                <a16:creationId xmlns:a16="http://schemas.microsoft.com/office/drawing/2014/main" id="{D1CDEDC9-E9ED-E4DA-91F6-F15D26C569AF}"/>
              </a:ext>
            </a:extLst>
          </p:cNvPr>
          <p:cNvSpPr>
            <a:spLocks noChangeArrowheads="1"/>
          </p:cNvSpPr>
          <p:nvPr/>
        </p:nvSpPr>
        <p:spPr bwMode="auto">
          <a:xfrm>
            <a:off x="521169" y="965978"/>
            <a:ext cx="80645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GB" altLang="en-US" sz="1400" dirty="0">
              <a:cs typeface="Calibri" panose="020F0502020204030204" pitchFamily="34" charset="0"/>
            </a:endParaRPr>
          </a:p>
          <a:p>
            <a:pPr>
              <a:buNone/>
            </a:pPr>
            <a:r>
              <a:rPr lang="en-GB" sz="1400" b="1" dirty="0"/>
              <a:t>BAFSA Training Centre </a:t>
            </a:r>
          </a:p>
          <a:p>
            <a:pPr>
              <a:buNone/>
            </a:pPr>
            <a:endParaRPr lang="en-GB" sz="1400" dirty="0"/>
          </a:p>
          <a:p>
            <a:pPr>
              <a:buNone/>
            </a:pPr>
            <a:r>
              <a:rPr lang="en-GB" sz="1400" dirty="0"/>
              <a:t>Further accredited course/qualification developments including L1 Awareness of Fire Sprinkler Systems/Principles &amp; Practices of Fire Sprinkler Systems and Refresher Training for the L2 Certificate in Fire Sprinkler Systems will be in time accredited by ABBE.  ABBE has been appraised of the BAFSA 5-year S&amp;D strategy and will provide support as required. </a:t>
            </a:r>
          </a:p>
          <a:p>
            <a:pPr>
              <a:buNone/>
            </a:pPr>
            <a:endParaRPr lang="en-GB" sz="1400" dirty="0"/>
          </a:p>
          <a:p>
            <a:pPr>
              <a:buNone/>
            </a:pPr>
            <a:r>
              <a:rPr lang="en-GB" sz="1400" dirty="0"/>
              <a:t>The Fire Systems Academy has received ABBE Centre Accreditation and will deliver courses relating to commercial fire sprinkler systems on behalf of BAFSA.</a:t>
            </a:r>
          </a:p>
          <a:p>
            <a:pPr>
              <a:buNone/>
            </a:pPr>
            <a:endParaRPr lang="en-GB" sz="1400" dirty="0"/>
          </a:p>
          <a:p>
            <a:pPr>
              <a:buNone/>
            </a:pPr>
            <a:r>
              <a:rPr lang="en-GB" sz="1400" b="1" dirty="0"/>
              <a:t>Installer Skillcard refresher Training – </a:t>
            </a:r>
            <a:endParaRPr lang="en-GB" sz="1400" dirty="0"/>
          </a:p>
          <a:p>
            <a:pPr>
              <a:buNone/>
            </a:pPr>
            <a:r>
              <a:rPr lang="en-GB" sz="1400" b="1" dirty="0"/>
              <a:t> </a:t>
            </a:r>
            <a:endParaRPr lang="en-GB" sz="1400" dirty="0"/>
          </a:p>
          <a:p>
            <a:pPr>
              <a:buNone/>
            </a:pPr>
            <a:r>
              <a:rPr lang="en-GB" sz="1400" dirty="0"/>
              <a:t>Skillcard will require this training in the form of a qualification, based on the L2 content (once approved).</a:t>
            </a:r>
          </a:p>
          <a:p>
            <a:pPr>
              <a:buNone/>
            </a:pPr>
            <a:r>
              <a:rPr lang="en-GB" sz="1400" dirty="0"/>
              <a:t>The Group were asked to consider how this could be delivered </a:t>
            </a:r>
            <a:r>
              <a:rPr lang="en-GB" sz="1400" dirty="0" err="1"/>
              <a:t>ie</a:t>
            </a:r>
            <a:r>
              <a:rPr lang="en-GB" sz="1400" dirty="0"/>
              <a:t> online.</a:t>
            </a:r>
          </a:p>
          <a:p>
            <a:pPr>
              <a:buNone/>
            </a:pPr>
            <a:r>
              <a:rPr lang="en-GB" sz="1400" dirty="0"/>
              <a:t>Consideration of how failing to achieve the qualification could impact employee and employer</a:t>
            </a:r>
          </a:p>
          <a:p>
            <a:pPr>
              <a:buNone/>
            </a:pPr>
            <a:r>
              <a:rPr lang="en-GB" sz="1400" dirty="0"/>
              <a:t>Repeated opportunities to take the test to be made available.</a:t>
            </a:r>
          </a:p>
          <a:p>
            <a:pPr>
              <a:buNone/>
            </a:pPr>
            <a:r>
              <a:rPr lang="en-GB" sz="1400" dirty="0"/>
              <a:t>Potential use of a candidate handbook to be explored.</a:t>
            </a:r>
          </a:p>
          <a:p>
            <a:pPr>
              <a:buNone/>
            </a:pPr>
            <a:endParaRPr lang="en-GB" sz="1400" dirty="0"/>
          </a:p>
          <a:p>
            <a:pPr>
              <a:buNone/>
            </a:pPr>
            <a:endParaRPr lang="en-GB" sz="1400" dirty="0"/>
          </a:p>
          <a:p>
            <a:pPr>
              <a:spcBef>
                <a:spcPct val="0"/>
              </a:spcBef>
              <a:buClrTx/>
              <a:buSzTx/>
              <a:buFontTx/>
              <a:buNone/>
            </a:pPr>
            <a:endParaRPr lang="en-GB" altLang="en-US" sz="1400" b="1" u="sng" dirty="0">
              <a:solidFill>
                <a:srgbClr val="92D050"/>
              </a:solidFill>
              <a:cs typeface="Calibri" panose="020F0502020204030204" pitchFamily="34" charset="0"/>
            </a:endParaRPr>
          </a:p>
          <a:p>
            <a:pPr>
              <a:spcBef>
                <a:spcPct val="0"/>
              </a:spcBef>
              <a:buClrTx/>
              <a:buSzTx/>
              <a:buFontTx/>
              <a:buNone/>
            </a:pPr>
            <a:r>
              <a:rPr lang="en-GB" altLang="en-US" sz="1400" dirty="0">
                <a:cs typeface="Calibri" panose="020F0502020204030204" pitchFamily="34" charset="0"/>
              </a:rPr>
              <a:t>Any queries please Contact Ruth Oliver at  </a:t>
            </a:r>
            <a:r>
              <a:rPr lang="en-GB" altLang="en-US" sz="1400" dirty="0">
                <a:cs typeface="Calibri" panose="020F0502020204030204" pitchFamily="34" charset="0"/>
                <a:hlinkClick r:id="rId2"/>
              </a:rPr>
              <a:t>qualifications@bafsa.org.uk</a:t>
            </a:r>
            <a:endParaRPr lang="en-GB" altLang="en-US" sz="1400" dirty="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A2808-C10F-A034-3649-C2ECC195520F}"/>
              </a:ext>
            </a:extLst>
          </p:cNvPr>
          <p:cNvSpPr>
            <a:spLocks noGrp="1"/>
          </p:cNvSpPr>
          <p:nvPr>
            <p:ph idx="1"/>
          </p:nvPr>
        </p:nvSpPr>
        <p:spPr>
          <a:xfrm>
            <a:off x="87331" y="836712"/>
            <a:ext cx="8969338" cy="4464496"/>
          </a:xfrm>
        </p:spPr>
        <p:txBody>
          <a:bodyPr/>
          <a:lstStyle/>
          <a:p>
            <a:pPr>
              <a:spcAft>
                <a:spcPts val="1000"/>
              </a:spcAft>
            </a:pPr>
            <a:r>
              <a:rPr lang="en-GB" sz="1800" b="1" dirty="0">
                <a:effectLst/>
                <a:latin typeface="Calibri" panose="020F0502020204030204" pitchFamily="34" charset="0"/>
                <a:ea typeface="MS Mincho" panose="02020609040205080304" pitchFamily="49" charset="-128"/>
              </a:rPr>
              <a:t>BAFSA Qualification Development</a:t>
            </a:r>
            <a:endParaRPr lang="en-GB" sz="1800" dirty="0">
              <a:effectLst/>
              <a:latin typeface="Times New Roman" panose="02020603050405020304" pitchFamily="18" charset="0"/>
              <a:ea typeface="MS Mincho" panose="02020609040205080304" pitchFamily="49" charset="-128"/>
            </a:endParaRPr>
          </a:p>
          <a:p>
            <a:pPr marL="0" indent="0">
              <a:buNone/>
            </a:pPr>
            <a:endParaRPr lang="en-GB" sz="1800" dirty="0">
              <a:effectLst/>
              <a:latin typeface="Times New Roman" panose="02020603050405020304" pitchFamily="18" charset="0"/>
              <a:ea typeface="MS Mincho" panose="02020609040205080304" pitchFamily="49" charset="-128"/>
            </a:endParaRPr>
          </a:p>
          <a:p>
            <a:pPr marL="0" indent="0">
              <a:buNone/>
            </a:pPr>
            <a:r>
              <a:rPr lang="en-GB" sz="1800" dirty="0">
                <a:latin typeface="Calibri" panose="020F0502020204030204" pitchFamily="34" charset="0"/>
                <a:ea typeface="MS Mincho" panose="02020609040205080304" pitchFamily="49" charset="-128"/>
              </a:rPr>
              <a:t>W</a:t>
            </a:r>
            <a:r>
              <a:rPr lang="en-GB" sz="1800" dirty="0">
                <a:effectLst/>
                <a:latin typeface="Calibri" panose="020F0502020204030204" pitchFamily="34" charset="0"/>
                <a:ea typeface="MS Mincho" panose="02020609040205080304" pitchFamily="49" charset="-128"/>
              </a:rPr>
              <a:t>orking with ABBE on behalf of BAFSA to gain OFQUAL Qualification approval for the current BAFSA Inspection &amp; Commissioning Course. Approval is anticipated before the end of November. </a:t>
            </a:r>
            <a:endParaRPr lang="en-GB" sz="1800" dirty="0">
              <a:effectLst/>
              <a:latin typeface="Times New Roman" panose="02020603050405020304" pitchFamily="18" charset="0"/>
              <a:ea typeface="MS Mincho" panose="02020609040205080304" pitchFamily="49" charset="-128"/>
            </a:endParaRPr>
          </a:p>
          <a:p>
            <a:pPr marL="0" indent="0">
              <a:buNone/>
            </a:pPr>
            <a:endParaRPr lang="en-GB" sz="1800" dirty="0"/>
          </a:p>
          <a:p>
            <a:r>
              <a:rPr lang="en-GB" sz="1800" dirty="0">
                <a:solidFill>
                  <a:schemeClr val="accent1">
                    <a:lumMod val="75000"/>
                  </a:schemeClr>
                </a:solidFill>
              </a:rPr>
              <a:t>Unit 3 	-	Classification &amp; Precalculated Design Training 	 -	CQF Level 5</a:t>
            </a:r>
          </a:p>
          <a:p>
            <a:r>
              <a:rPr lang="en-GB" sz="1800" dirty="0">
                <a:solidFill>
                  <a:schemeClr val="accent1">
                    <a:lumMod val="75000"/>
                  </a:schemeClr>
                </a:solidFill>
              </a:rPr>
              <a:t>Unit 4 	-	High Rise &amp; FHC Ordinary Hazard Design Training 	 -	CQF Level 5</a:t>
            </a:r>
          </a:p>
          <a:p>
            <a:r>
              <a:rPr lang="en-GB" sz="1800" dirty="0">
                <a:solidFill>
                  <a:schemeClr val="accent1">
                    <a:lumMod val="75000"/>
                  </a:schemeClr>
                </a:solidFill>
              </a:rPr>
              <a:t>Unit 5 	-	High Hazard and ESFR Design Training		 -	CQF Level 5</a:t>
            </a:r>
          </a:p>
          <a:p>
            <a:r>
              <a:rPr lang="en-GB" sz="1800" dirty="0">
                <a:solidFill>
                  <a:schemeClr val="accent1">
                    <a:lumMod val="75000"/>
                  </a:schemeClr>
                </a:solidFill>
              </a:rPr>
              <a:t>Unit 6 	-	Inspection &amp; Commissioning Training  	 	 </a:t>
            </a:r>
          </a:p>
          <a:p>
            <a:pPr marL="0" indent="0">
              <a:buNone/>
            </a:pPr>
            <a:r>
              <a:rPr lang="en-GB" sz="1800" dirty="0">
                <a:solidFill>
                  <a:schemeClr val="accent1">
                    <a:lumMod val="75000"/>
                  </a:schemeClr>
                </a:solidFill>
              </a:rPr>
              <a:t>			For Commercial Systems 				-	CQF Level 3</a:t>
            </a:r>
          </a:p>
          <a:p>
            <a:r>
              <a:rPr lang="en-GB" sz="1800" dirty="0">
                <a:solidFill>
                  <a:schemeClr val="accent1">
                    <a:lumMod val="75000"/>
                  </a:schemeClr>
                </a:solidFill>
              </a:rPr>
              <a:t>Unit 7 	- 	Dry / Wet Riser Design and Maintenance Training 	 -	CQF Level 3</a:t>
            </a:r>
          </a:p>
          <a:p>
            <a:pPr marL="0" indent="0">
              <a:buNone/>
            </a:pPr>
            <a:r>
              <a:rPr lang="en-GB" sz="1800" dirty="0">
                <a:solidFill>
                  <a:schemeClr val="tx2"/>
                </a:solidFill>
              </a:rPr>
              <a:t>	</a:t>
            </a:r>
          </a:p>
        </p:txBody>
      </p:sp>
      <p:sp>
        <p:nvSpPr>
          <p:cNvPr id="5" name="TextBox 4">
            <a:extLst>
              <a:ext uri="{FF2B5EF4-FFF2-40B4-BE49-F238E27FC236}">
                <a16:creationId xmlns:a16="http://schemas.microsoft.com/office/drawing/2014/main" id="{DBA43837-EEC1-8289-3D7C-39328207C936}"/>
              </a:ext>
            </a:extLst>
          </p:cNvPr>
          <p:cNvSpPr txBox="1"/>
          <p:nvPr/>
        </p:nvSpPr>
        <p:spPr>
          <a:xfrm>
            <a:off x="179512" y="6047581"/>
            <a:ext cx="4572000" cy="646331"/>
          </a:xfrm>
          <a:prstGeom prst="rect">
            <a:avLst/>
          </a:prstGeom>
          <a:noFill/>
        </p:spPr>
        <p:txBody>
          <a:bodyPr wrap="square">
            <a:spAutoFit/>
          </a:bodyPr>
          <a:lstStyle/>
          <a:p>
            <a:pPr>
              <a:spcBef>
                <a:spcPct val="0"/>
              </a:spcBef>
              <a:buClrTx/>
              <a:buSzTx/>
              <a:buFontTx/>
              <a:buNone/>
            </a:pPr>
            <a:r>
              <a:rPr lang="en-GB" altLang="en-US" sz="1800" dirty="0">
                <a:cs typeface="Calibri" panose="020F0502020204030204" pitchFamily="34" charset="0"/>
              </a:rPr>
              <a:t>Any queries please Contact Ruth Oliver at  </a:t>
            </a:r>
            <a:r>
              <a:rPr lang="en-GB" altLang="en-US" sz="1800" dirty="0">
                <a:cs typeface="Calibri" panose="020F0502020204030204" pitchFamily="34" charset="0"/>
                <a:hlinkClick r:id="rId2"/>
              </a:rPr>
              <a:t>qualifications@bafsa.org.uk</a:t>
            </a:r>
            <a:endParaRPr lang="en-GB" altLang="en-US" sz="1800" dirty="0">
              <a:cs typeface="Calibri" panose="020F0502020204030204" pitchFamily="34" charset="0"/>
            </a:endParaRPr>
          </a:p>
        </p:txBody>
      </p:sp>
    </p:spTree>
    <p:extLst>
      <p:ext uri="{BB962C8B-B14F-4D97-AF65-F5344CB8AC3E}">
        <p14:creationId xmlns:p14="http://schemas.microsoft.com/office/powerpoint/2010/main" val="105361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1E8ED6D6-5249-7893-50AD-8DDB7B19377C}"/>
              </a:ext>
            </a:extLst>
          </p:cNvPr>
          <p:cNvSpPr txBox="1">
            <a:spLocks noChangeArrowheads="1"/>
          </p:cNvSpPr>
          <p:nvPr/>
        </p:nvSpPr>
        <p:spPr bwMode="auto">
          <a:xfrm>
            <a:off x="179512" y="692696"/>
            <a:ext cx="8712968" cy="5804666"/>
          </a:xfrm>
          <a:prstGeom prst="rect">
            <a:avLst/>
          </a:prstGeom>
          <a:noFill/>
          <a:ln>
            <a:noFill/>
          </a:ln>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defRPr/>
            </a:pPr>
            <a:r>
              <a:rPr lang="en-GB" altLang="en-US" sz="2000" b="1" dirty="0">
                <a:solidFill>
                  <a:schemeClr val="tx2"/>
                </a:solidFill>
                <a:latin typeface="+mn-lt"/>
              </a:rPr>
              <a:t>3 (d) EN 12845 – 1,2 &amp; 3</a:t>
            </a:r>
          </a:p>
          <a:p>
            <a:pPr>
              <a:spcBef>
                <a:spcPct val="0"/>
              </a:spcBef>
              <a:buClrTx/>
              <a:buSzTx/>
              <a:buFontTx/>
              <a:buNone/>
              <a:defRPr/>
            </a:pPr>
            <a:endParaRPr lang="en-US" altLang="en-US" sz="2000" b="1" dirty="0">
              <a:solidFill>
                <a:schemeClr val="tx2"/>
              </a:solidFill>
              <a:latin typeface="+mn-lt"/>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 12845-1 revision ongoing. Currently processing c4000 comments received. Then ‘Second Enquiry’, then ‘Formal Vote’, then publication (?). Estimated 3-5 years + ???. UK has fundamental concerns about the extent of changes to an established, effective and mature standard. </a:t>
            </a:r>
          </a:p>
          <a:p>
            <a:pPr>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 12845-2 (ESFR+CMSA) – a small dedicated sub-group is processing comments received. This includes a UK representative. This part may complete much sooner than EN 12845-2, but as it relies upon EN 12845-1 for many other design criteria, currently there is no obvious way to use it ahead of publication of part 1. Discussions ongoing (an interim revision of EN 12845 is being considered to replace annexes N (CMSA) &amp; P (ESFR) [currently not really used in UK]. </a:t>
            </a:r>
          </a:p>
          <a:p>
            <a:pPr>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 12845-3 Earthquake design – understood to be of no relevance to UK, therefore no engagement. </a:t>
            </a:r>
          </a:p>
          <a:p>
            <a:pPr>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Various other work is ongoing e.g. to prepare standards for large k-factor sprinkler heads (ESFR, CMSA, EC etc) – not personally involved – no detailed knowledge of status or 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a:extLst>
              <a:ext uri="{FF2B5EF4-FFF2-40B4-BE49-F238E27FC236}">
                <a16:creationId xmlns:a16="http://schemas.microsoft.com/office/drawing/2014/main" id="{0B48B301-D30C-8A90-0F02-973EA0ACBCA5}"/>
              </a:ext>
            </a:extLst>
          </p:cNvPr>
          <p:cNvSpPr txBox="1">
            <a:spLocks noChangeArrowheads="1"/>
          </p:cNvSpPr>
          <p:nvPr/>
        </p:nvSpPr>
        <p:spPr bwMode="auto">
          <a:xfrm>
            <a:off x="396081" y="836712"/>
            <a:ext cx="835183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3 (e) Domestic &amp; Residential</a:t>
            </a:r>
          </a:p>
          <a:p>
            <a:pPr>
              <a:spcBef>
                <a:spcPct val="0"/>
              </a:spcBef>
              <a:buClrTx/>
              <a:buSzTx/>
              <a:buFontTx/>
              <a:buNone/>
            </a:pPr>
            <a:endParaRPr lang="en-GB" altLang="en-US" sz="2000" dirty="0"/>
          </a:p>
          <a:p>
            <a:pPr>
              <a:spcBef>
                <a:spcPct val="0"/>
              </a:spcBef>
              <a:buClrTx/>
              <a:buSzTx/>
              <a:buFontTx/>
              <a:buNone/>
            </a:pPr>
            <a:r>
              <a:rPr lang="en-GB" altLang="en-US" sz="1500" dirty="0"/>
              <a:t>No further meetings held </a:t>
            </a:r>
          </a:p>
          <a:p>
            <a:pPr>
              <a:spcBef>
                <a:spcPct val="0"/>
              </a:spcBef>
              <a:buClrTx/>
              <a:buSzTx/>
              <a:buFontTx/>
              <a:buNone/>
            </a:pPr>
            <a:endParaRPr lang="en-GB" altLang="en-US" sz="1500" dirty="0"/>
          </a:p>
          <a:p>
            <a:pPr>
              <a:buFont typeface="Wingdings" panose="05000000000000000000" pitchFamily="2" charset="2"/>
              <a:buNone/>
            </a:pPr>
            <a:r>
              <a:rPr lang="en-GB" altLang="en-US" sz="1800" dirty="0">
                <a:latin typeface="Calibri" panose="020F0502020204030204" pitchFamily="34" charset="0"/>
                <a:cs typeface="Calibri" panose="020F0502020204030204" pitchFamily="34" charset="0"/>
              </a:rPr>
              <a:t>BS 9251 (R&amp;D Sprinklers) Has been Issued </a:t>
            </a:r>
          </a:p>
          <a:p>
            <a:pPr>
              <a:buFont typeface="Wingdings" panose="05000000000000000000" pitchFamily="2" charset="2"/>
              <a:buNone/>
            </a:pPr>
            <a:endParaRPr lang="en-GB" altLang="en-US" sz="1800" dirty="0">
              <a:latin typeface="Calibri" panose="020F0502020204030204" pitchFamily="34" charset="0"/>
              <a:cs typeface="Calibri" panose="020F0502020204030204" pitchFamily="34" charset="0"/>
            </a:endParaRPr>
          </a:p>
          <a:p>
            <a:pPr>
              <a:buFont typeface="Wingdings" panose="05000000000000000000" pitchFamily="2" charset="2"/>
              <a:buNone/>
            </a:pPr>
            <a:r>
              <a:rPr lang="en-GB" altLang="en-US" sz="1800" dirty="0">
                <a:latin typeface="Calibri" panose="020F0502020204030204" pitchFamily="34" charset="0"/>
                <a:cs typeface="Calibri" panose="020F0502020204030204" pitchFamily="34" charset="0"/>
              </a:rPr>
              <a:t>Nothing New To Report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CDD5-EEA1-AB60-2CE0-8C62290CEFFF}"/>
              </a:ext>
            </a:extLst>
          </p:cNvPr>
          <p:cNvSpPr>
            <a:spLocks noGrp="1"/>
          </p:cNvSpPr>
          <p:nvPr>
            <p:ph type="title"/>
          </p:nvPr>
        </p:nvSpPr>
        <p:spPr>
          <a:xfrm>
            <a:off x="323850" y="765175"/>
            <a:ext cx="8229600" cy="5688013"/>
          </a:xfrm>
        </p:spPr>
        <p:txBody>
          <a:bodyPr/>
          <a:lstStyle/>
          <a:p>
            <a:pPr algn="l">
              <a:defRPr/>
            </a:pPr>
            <a:r>
              <a:rPr lang="en-GB" sz="2200" dirty="0">
                <a:solidFill>
                  <a:schemeClr val="tx1"/>
                </a:solidFill>
                <a:effectLst/>
                <a:ea typeface="ＭＳ Ｐゴシック" charset="0"/>
              </a:rPr>
              <a:t>1. Welcome, introductions and apologies for absences </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2. Notes of previous meeting &amp; matters arising</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3. Committee Updates </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4. Standards </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5. Design Development </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6. Products</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7. Maintenance. </a:t>
            </a:r>
            <a:br>
              <a:rPr lang="en-GB" sz="2200" dirty="0">
                <a:solidFill>
                  <a:schemeClr val="tx1"/>
                </a:solidFill>
                <a:effectLst/>
                <a:ea typeface="ＭＳ Ｐゴシック" charset="0"/>
              </a:rPr>
            </a:br>
            <a:br>
              <a:rPr lang="en-GB" sz="2200" dirty="0">
                <a:solidFill>
                  <a:schemeClr val="tx1"/>
                </a:solidFill>
                <a:effectLst/>
                <a:ea typeface="ＭＳ Ｐゴシック" charset="0"/>
              </a:rPr>
            </a:br>
            <a:r>
              <a:rPr lang="en-GB" sz="2200" dirty="0">
                <a:solidFill>
                  <a:schemeClr val="tx1"/>
                </a:solidFill>
                <a:effectLst/>
                <a:ea typeface="ＭＳ Ｐゴシック" charset="0"/>
              </a:rPr>
              <a:t>8.A.O.B</a:t>
            </a:r>
            <a:br>
              <a:rPr lang="en-GB" sz="1200" dirty="0">
                <a:effectLst/>
                <a:ea typeface="ＭＳ Ｐゴシック" charset="0"/>
              </a:rPr>
            </a:br>
            <a:endParaRPr lang="en-GB" sz="1200" dirty="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0E37785D-A3A3-10F2-667C-3166997EEBB5}"/>
              </a:ext>
            </a:extLst>
          </p:cNvPr>
          <p:cNvSpPr txBox="1">
            <a:spLocks noChangeArrowheads="1"/>
          </p:cNvSpPr>
          <p:nvPr/>
        </p:nvSpPr>
        <p:spPr bwMode="auto">
          <a:xfrm>
            <a:off x="323528" y="764704"/>
            <a:ext cx="856895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Wingdings" panose="05000000000000000000" pitchFamily="2" charset="2"/>
              <a:buNone/>
            </a:pPr>
            <a:r>
              <a:rPr lang="en-GB" altLang="en-US" sz="1600" dirty="0">
                <a:solidFill>
                  <a:schemeClr val="tx2"/>
                </a:solidFill>
              </a:rPr>
              <a:t>3 (f) Water Mist Committee </a:t>
            </a:r>
          </a:p>
          <a:p>
            <a:pPr>
              <a:spcBef>
                <a:spcPct val="0"/>
              </a:spcBef>
              <a:buClrTx/>
              <a:buSzTx/>
              <a:buFont typeface="Wingdings" panose="05000000000000000000" pitchFamily="2" charset="2"/>
              <a:buNone/>
            </a:pPr>
            <a:endParaRPr lang="en-GB" altLang="en-US" sz="1600" dirty="0">
              <a:solidFill>
                <a:schemeClr val="tx2"/>
              </a:solidFill>
            </a:endParaRPr>
          </a:p>
          <a:p>
            <a:pPr>
              <a:spcBef>
                <a:spcPct val="0"/>
              </a:spcBef>
              <a:buClrTx/>
              <a:buSzTx/>
              <a:buFont typeface="Wingdings" panose="05000000000000000000" pitchFamily="2" charset="2"/>
              <a:buNone/>
            </a:pPr>
            <a:r>
              <a:rPr lang="en-GB" altLang="en-US" sz="1600" dirty="0">
                <a:solidFill>
                  <a:schemeClr val="tx2"/>
                </a:solidFill>
              </a:rPr>
              <a:t>Stewart Kidd / Simon Bird </a:t>
            </a:r>
          </a:p>
          <a:p>
            <a:pPr>
              <a:buFont typeface="Wingdings" panose="05000000000000000000" pitchFamily="2" charset="2"/>
              <a:buNone/>
            </a:pPr>
            <a:endParaRPr lang="en-GB" altLang="en-US" sz="1600" dirty="0">
              <a:solidFill>
                <a:schemeClr val="tx2"/>
              </a:solidFill>
              <a:cs typeface="Calibri" panose="020F0502020204030204" pitchFamily="34" charset="0"/>
            </a:endParaRPr>
          </a:p>
          <a:p>
            <a:pPr>
              <a:buFont typeface="Wingdings" panose="05000000000000000000" pitchFamily="2" charset="2"/>
              <a:buNone/>
            </a:pPr>
            <a:endParaRPr lang="en-GB" altLang="en-US" sz="1600" dirty="0">
              <a:solidFill>
                <a:schemeClr val="tx2"/>
              </a:solidFill>
              <a:cs typeface="Calibri" panose="020F0502020204030204" pitchFamily="34" charset="0"/>
            </a:endParaRPr>
          </a:p>
        </p:txBody>
      </p:sp>
      <p:sp>
        <p:nvSpPr>
          <p:cNvPr id="5" name="TextBox 4">
            <a:extLst>
              <a:ext uri="{FF2B5EF4-FFF2-40B4-BE49-F238E27FC236}">
                <a16:creationId xmlns:a16="http://schemas.microsoft.com/office/drawing/2014/main" id="{7BD74BA5-0E24-4EB6-2D66-1F9B3E9B1FE4}"/>
              </a:ext>
            </a:extLst>
          </p:cNvPr>
          <p:cNvSpPr txBox="1"/>
          <p:nvPr/>
        </p:nvSpPr>
        <p:spPr>
          <a:xfrm>
            <a:off x="323528" y="1772816"/>
            <a:ext cx="8424936" cy="4708981"/>
          </a:xfrm>
          <a:prstGeom prst="rect">
            <a:avLst/>
          </a:prstGeom>
          <a:noFill/>
        </p:spPr>
        <p:txBody>
          <a:bodyPr wrap="square">
            <a:spAutoFit/>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Standards: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 updated Schedule of WG 10 projects is attached.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Calibri" panose="020F0502020204030204" pitchFamily="34" charset="0"/>
              </a:rPr>
              <a:t>CEN/TC 191/WG10 met and agreed a Rev 2 to proposed changes to EN 14972-1.  Copy is attached but the following summary may be helpful:</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Calibri" panose="020F0502020204030204" pitchFamily="34" charset="0"/>
              </a:rPr>
              <a:t>Clause 4 is modified to add:</a:t>
            </a:r>
          </a:p>
          <a:p>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solidFill>
                  <a:srgbClr val="000000"/>
                </a:solidFill>
                <a:effectLst/>
                <a:latin typeface="Calibri" panose="020F0502020204030204" pitchFamily="34" charset="0"/>
                <a:ea typeface="Times New Roman" panose="02020603050405020304" pitchFamily="18" charset="0"/>
              </a:rPr>
              <a:t>Replace the paragraph in 4.1.3.1 with the following: </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“The safe use of a water mist system is limited to applications it has been tested for. Water mist systems shall be tested in accordance with the fire test protocols of the EN 14972 series1. </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Annex A gives guidelines on how to develop new fire test protocols to be added under the EN 14972 series. </a:t>
            </a:r>
            <a:endParaRPr lang="en-GB" sz="1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0E37785D-A3A3-10F2-667C-3166997EEBB5}"/>
              </a:ext>
            </a:extLst>
          </p:cNvPr>
          <p:cNvSpPr txBox="1">
            <a:spLocks noChangeArrowheads="1"/>
          </p:cNvSpPr>
          <p:nvPr/>
        </p:nvSpPr>
        <p:spPr bwMode="auto">
          <a:xfrm>
            <a:off x="323528" y="764704"/>
            <a:ext cx="8568952"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Wingdings" panose="05000000000000000000" pitchFamily="2" charset="2"/>
              <a:buNone/>
            </a:pPr>
            <a:r>
              <a:rPr lang="en-GB" altLang="en-US" sz="1600" dirty="0">
                <a:solidFill>
                  <a:schemeClr val="tx2"/>
                </a:solidFill>
              </a:rPr>
              <a:t>3 (f) Water Mist Committee </a:t>
            </a:r>
          </a:p>
          <a:p>
            <a:pPr>
              <a:spcBef>
                <a:spcPct val="0"/>
              </a:spcBef>
              <a:buClrTx/>
              <a:buSzTx/>
              <a:buFont typeface="Wingdings" panose="05000000000000000000" pitchFamily="2" charset="2"/>
              <a:buNone/>
            </a:pPr>
            <a:endParaRPr lang="en-GB" altLang="en-US" sz="1600" dirty="0">
              <a:solidFill>
                <a:schemeClr val="tx2"/>
              </a:solidFill>
            </a:endParaRPr>
          </a:p>
          <a:p>
            <a:pPr>
              <a:buFont typeface="Wingdings" panose="05000000000000000000" pitchFamily="2" charset="2"/>
              <a:buNone/>
            </a:pPr>
            <a:endParaRPr lang="en-GB" altLang="en-US" sz="1600" dirty="0">
              <a:solidFill>
                <a:schemeClr val="tx2"/>
              </a:solidFill>
              <a:cs typeface="Calibri" panose="020F0502020204030204" pitchFamily="34" charset="0"/>
            </a:endParaRPr>
          </a:p>
          <a:p>
            <a:pPr>
              <a:buFont typeface="Wingdings" panose="05000000000000000000" pitchFamily="2" charset="2"/>
              <a:buNone/>
            </a:pPr>
            <a:endParaRPr lang="en-GB" altLang="en-US" sz="1600" dirty="0">
              <a:solidFill>
                <a:schemeClr val="tx2"/>
              </a:solidFill>
              <a:cs typeface="Calibri" panose="020F0502020204030204" pitchFamily="34" charset="0"/>
            </a:endParaRPr>
          </a:p>
        </p:txBody>
      </p:sp>
      <p:sp>
        <p:nvSpPr>
          <p:cNvPr id="3" name="TextBox 2">
            <a:extLst>
              <a:ext uri="{FF2B5EF4-FFF2-40B4-BE49-F238E27FC236}">
                <a16:creationId xmlns:a16="http://schemas.microsoft.com/office/drawing/2014/main" id="{9831C29D-D86D-1BAE-45CC-9748FBCD8D8A}"/>
              </a:ext>
            </a:extLst>
          </p:cNvPr>
          <p:cNvSpPr txBox="1"/>
          <p:nvPr/>
        </p:nvSpPr>
        <p:spPr>
          <a:xfrm>
            <a:off x="323528" y="1772816"/>
            <a:ext cx="8496944" cy="4124206"/>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Times New Roman" panose="02020603050405020304" pitchFamily="18" charset="0"/>
              </a:rPr>
              <a:t>The applicability of the fire test protocols are described in Annex C to Annex R. For the given application the relevant annex shall be applied.” </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In 4.9.4.3, Table 1 Design Criteria is extensively modified in respect of ‘Sales Areas’</a:t>
            </a:r>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In respect of residential occupancies, the number of nozzles in the largest compartment is increased ‘up to a maximum of 4’.</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In 4.13.5, the Minimum discharge operating time for Industrial oil cookers is increased to ‘twice the time it takes to extinguish the fire’ with a minimum operating of 10 mins. </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Minimum operating times for a range of occupancies in Table 4 are also increased. Apart from single family dwellings and flats (10 minutes) and HMO’s and flats up to 18m (30 minutes) all are no 60 minutes.</a:t>
            </a:r>
          </a:p>
          <a:p>
            <a:endParaRPr lang="en-GB" sz="16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There are changes to Annexes C-R, some of these are significant. </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50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0E37785D-A3A3-10F2-667C-3166997EEBB5}"/>
              </a:ext>
            </a:extLst>
          </p:cNvPr>
          <p:cNvSpPr txBox="1">
            <a:spLocks noChangeArrowheads="1"/>
          </p:cNvSpPr>
          <p:nvPr/>
        </p:nvSpPr>
        <p:spPr bwMode="auto">
          <a:xfrm>
            <a:off x="323528" y="764704"/>
            <a:ext cx="8568952"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Wingdings" panose="05000000000000000000" pitchFamily="2" charset="2"/>
              <a:buNone/>
            </a:pPr>
            <a:r>
              <a:rPr lang="en-GB" altLang="en-US" sz="1600" dirty="0">
                <a:solidFill>
                  <a:schemeClr val="tx2"/>
                </a:solidFill>
              </a:rPr>
              <a:t>3 (f) Water Mist Committee </a:t>
            </a:r>
          </a:p>
          <a:p>
            <a:pPr>
              <a:spcBef>
                <a:spcPct val="0"/>
              </a:spcBef>
              <a:buClrTx/>
              <a:buSzTx/>
              <a:buFont typeface="Wingdings" panose="05000000000000000000" pitchFamily="2" charset="2"/>
              <a:buNone/>
            </a:pPr>
            <a:endParaRPr lang="en-GB" altLang="en-US" sz="1600" dirty="0">
              <a:solidFill>
                <a:schemeClr val="tx2"/>
              </a:solidFill>
            </a:endParaRPr>
          </a:p>
          <a:p>
            <a:pPr>
              <a:buFont typeface="Wingdings" panose="05000000000000000000" pitchFamily="2" charset="2"/>
              <a:buNone/>
            </a:pPr>
            <a:endParaRPr lang="en-GB" altLang="en-US" sz="1600" dirty="0">
              <a:solidFill>
                <a:schemeClr val="tx2"/>
              </a:solidFill>
              <a:cs typeface="Calibri" panose="020F0502020204030204" pitchFamily="34" charset="0"/>
            </a:endParaRPr>
          </a:p>
          <a:p>
            <a:pPr>
              <a:buFont typeface="Wingdings" panose="05000000000000000000" pitchFamily="2" charset="2"/>
              <a:buNone/>
            </a:pPr>
            <a:endParaRPr lang="en-GB" altLang="en-US" sz="1600" dirty="0">
              <a:solidFill>
                <a:schemeClr val="tx2"/>
              </a:solidFill>
              <a:cs typeface="Calibri" panose="020F0502020204030204" pitchFamily="34" charset="0"/>
            </a:endParaRPr>
          </a:p>
        </p:txBody>
      </p:sp>
      <p:sp>
        <p:nvSpPr>
          <p:cNvPr id="3" name="TextBox 2">
            <a:extLst>
              <a:ext uri="{FF2B5EF4-FFF2-40B4-BE49-F238E27FC236}">
                <a16:creationId xmlns:a16="http://schemas.microsoft.com/office/drawing/2014/main" id="{9831C29D-D86D-1BAE-45CC-9748FBCD8D8A}"/>
              </a:ext>
            </a:extLst>
          </p:cNvPr>
          <p:cNvSpPr txBox="1"/>
          <p:nvPr/>
        </p:nvSpPr>
        <p:spPr>
          <a:xfrm>
            <a:off x="323528" y="1772816"/>
            <a:ext cx="8496944" cy="3970318"/>
          </a:xfrm>
          <a:prstGeom prst="rect">
            <a:avLst/>
          </a:prstGeom>
          <a:noFill/>
        </p:spPr>
        <p:txBody>
          <a:bodyPr wrap="square">
            <a:spAutoFit/>
          </a:bodyPr>
          <a:lstStyle/>
          <a:p>
            <a:r>
              <a:rPr lang="en-GB" sz="1800" kern="100">
                <a:effectLst/>
                <a:latin typeface="Calibri" panose="020F0502020204030204" pitchFamily="34" charset="0"/>
                <a:ea typeface="Calibri" panose="020F0502020204030204" pitchFamily="34" charset="0"/>
                <a:cs typeface="Times New Roman" panose="02020603050405020304" pitchFamily="18" charset="0"/>
              </a:rPr>
              <a:t>Recently published but not yet confirmed: </a:t>
            </a:r>
          </a:p>
          <a:p>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a:effectLst/>
                <a:latin typeface="Calibri" panose="020F0502020204030204" pitchFamily="34" charset="0"/>
                <a:ea typeface="Calibri" panose="020F0502020204030204" pitchFamily="34" charset="0"/>
                <a:cs typeface="Times New Roman" panose="02020603050405020304" pitchFamily="18" charset="0"/>
              </a:rPr>
              <a:t>pr EN 14972-2 (Test protocol for shopping areas for automatic nozzle systems) </a:t>
            </a:r>
          </a:p>
          <a:p>
            <a:r>
              <a:rPr lang="en-GB" sz="1800" kern="100">
                <a:effectLst/>
                <a:latin typeface="Calibri" panose="020F0502020204030204" pitchFamily="34" charset="0"/>
                <a:ea typeface="Calibri" panose="020F0502020204030204" pitchFamily="34" charset="0"/>
                <a:cs typeface="Times New Roman" panose="02020603050405020304" pitchFamily="18" charset="0"/>
              </a:rPr>
              <a:t>prEN 14972-5 (Test protocol for car garages for automatic nozzle systems)</a:t>
            </a:r>
          </a:p>
          <a:p>
            <a:r>
              <a:rPr lang="en-GB"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800" b="1" kern="100">
                <a:effectLst/>
                <a:latin typeface="Calibri" panose="020F0502020204030204" pitchFamily="34" charset="0"/>
                <a:ea typeface="Calibri" panose="020F0502020204030204" pitchFamily="34" charset="0"/>
                <a:cs typeface="Times New Roman" panose="02020603050405020304" pitchFamily="18" charset="0"/>
              </a:rPr>
              <a:t>2. Ad Hoc Water Mist Group</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a:effectLst/>
                <a:latin typeface="Calibri" panose="020F0502020204030204" pitchFamily="34" charset="0"/>
                <a:ea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a:effectLst/>
                <a:latin typeface="Calibri" panose="020F0502020204030204" pitchFamily="34" charset="0"/>
                <a:ea typeface="Calibri" panose="020F0502020204030204" pitchFamily="34" charset="0"/>
                <a:cs typeface="Calibri" panose="020F0502020204030204" pitchFamily="34" charset="0"/>
              </a:rPr>
              <a:t>This group was set up by EFSN in an attempt to improve the credibility of water mist system design and installation with a view to persuading insurers that mist is a valid alternative to sprinklers.</a:t>
            </a:r>
            <a:r>
              <a:rPr lang="en-GB"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Alan Brinson reports: “We now have draft schemes based on BS 8489 and BS 8458, the British standards for commercial and residential water mist systems. At some point they will be replaced by EN 14972 but at present these are the standards used in the market. The ad hoc group members will meet again in October to address any comments they may have”.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85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0E37785D-A3A3-10F2-667C-3166997EEBB5}"/>
              </a:ext>
            </a:extLst>
          </p:cNvPr>
          <p:cNvSpPr txBox="1">
            <a:spLocks noChangeArrowheads="1"/>
          </p:cNvSpPr>
          <p:nvPr/>
        </p:nvSpPr>
        <p:spPr bwMode="auto">
          <a:xfrm>
            <a:off x="323528" y="764704"/>
            <a:ext cx="856895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Wingdings" panose="05000000000000000000" pitchFamily="2" charset="2"/>
              <a:buNone/>
            </a:pPr>
            <a:r>
              <a:rPr lang="en-GB" altLang="en-US" sz="1600" dirty="0">
                <a:solidFill>
                  <a:schemeClr val="tx2"/>
                </a:solidFill>
              </a:rPr>
              <a:t>3 (f) Water Mist Committee </a:t>
            </a:r>
          </a:p>
          <a:p>
            <a:pPr>
              <a:spcBef>
                <a:spcPct val="0"/>
              </a:spcBef>
              <a:buClrTx/>
              <a:buSzTx/>
              <a:buFont typeface="Wingdings" panose="05000000000000000000" pitchFamily="2" charset="2"/>
              <a:buNone/>
            </a:pPr>
            <a:endParaRPr lang="en-GB" altLang="en-US" sz="1600" dirty="0">
              <a:solidFill>
                <a:schemeClr val="tx2"/>
              </a:solidFill>
            </a:endParaRPr>
          </a:p>
          <a:p>
            <a:pPr>
              <a:spcBef>
                <a:spcPct val="0"/>
              </a:spcBef>
              <a:buClrTx/>
              <a:buSzTx/>
              <a:buFont typeface="Wingdings" panose="05000000000000000000" pitchFamily="2" charset="2"/>
              <a:buNone/>
            </a:pPr>
            <a:r>
              <a:rPr lang="en-GB" altLang="en-US" sz="1600" dirty="0">
                <a:solidFill>
                  <a:schemeClr val="tx2"/>
                </a:solidFill>
              </a:rPr>
              <a:t>Stewart Kidd / Simon Bird </a:t>
            </a:r>
          </a:p>
          <a:p>
            <a:pPr>
              <a:buFont typeface="Wingdings" panose="05000000000000000000" pitchFamily="2" charset="2"/>
              <a:buNone/>
            </a:pPr>
            <a:endParaRPr lang="en-GB" altLang="en-US" sz="1600" dirty="0">
              <a:solidFill>
                <a:schemeClr val="tx2"/>
              </a:solidFill>
              <a:cs typeface="Calibri" panose="020F0502020204030204" pitchFamily="34" charset="0"/>
            </a:endParaRPr>
          </a:p>
          <a:p>
            <a:pPr>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Revision of BS 8458 and 8489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first meeting of the BS 8458 and BS 8489 review groups were held on 13 July. There have been no further meetings, but several people have submitted proposals for revisions to both standards. FSH/18/5 is awaiting confirmation from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BSi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the standards may be revised.</a:t>
            </a:r>
          </a:p>
          <a:p>
            <a:pPr>
              <a:buFont typeface="Wingdings" panose="05000000000000000000" pitchFamily="2" charset="2"/>
              <a:buNone/>
            </a:pPr>
            <a:endParaRPr lang="en-GB" altLang="en-US" sz="1600" dirty="0">
              <a:solidFill>
                <a:schemeClr val="tx2"/>
              </a:solidFill>
              <a:cs typeface="Calibri" panose="020F0502020204030204" pitchFamily="34" charset="0"/>
            </a:endParaRPr>
          </a:p>
          <a:p>
            <a:pPr>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BAFSA Technical Guide #3 Using Water Mist and Structures and Buildings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set of page proofs for this was delivered to on 1 November and unless there substantial further revisions needed it is hoped that the final TG will be available for the AGM.</a:t>
            </a:r>
          </a:p>
          <a:p>
            <a:pPr>
              <a:buFont typeface="Wingdings" panose="05000000000000000000" pitchFamily="2" charset="2"/>
              <a:buNone/>
            </a:pPr>
            <a:endParaRPr lang="en-GB" altLang="en-US" sz="1600" dirty="0">
              <a:solidFill>
                <a:schemeClr val="tx2"/>
              </a:solidFill>
              <a:cs typeface="Calibri" panose="020F0502020204030204" pitchFamily="34" charset="0"/>
            </a:endParaRPr>
          </a:p>
        </p:txBody>
      </p:sp>
    </p:spTree>
    <p:extLst>
      <p:ext uri="{BB962C8B-B14F-4D97-AF65-F5344CB8AC3E}">
        <p14:creationId xmlns:p14="http://schemas.microsoft.com/office/powerpoint/2010/main" val="70978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276557-5A09-9A3D-18F6-66C4FC8BA9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4DC6AA-2709-1EA4-A9A0-47AF6D445DAE}"/>
              </a:ext>
            </a:extLst>
          </p:cNvPr>
          <p:cNvSpPr>
            <a:spLocks noGrp="1"/>
          </p:cNvSpPr>
          <p:nvPr>
            <p:ph type="sldNum" sz="quarter" idx="12"/>
          </p:nvPr>
        </p:nvSpPr>
        <p:spPr/>
        <p:txBody>
          <a:bodyPr/>
          <a:lstStyle/>
          <a:p>
            <a:fld id="{72E9F8E1-6A36-4B17-840B-D069F1998216}" type="slidenum">
              <a:rPr lang="en-GB" smtClean="0"/>
              <a:t>24</a:t>
            </a:fld>
            <a:endParaRPr lang="en-GB"/>
          </a:p>
        </p:txBody>
      </p:sp>
      <p:sp>
        <p:nvSpPr>
          <p:cNvPr id="5" name="TextBox 4">
            <a:extLst>
              <a:ext uri="{FF2B5EF4-FFF2-40B4-BE49-F238E27FC236}">
                <a16:creationId xmlns:a16="http://schemas.microsoft.com/office/drawing/2014/main" id="{15B9385E-0C80-599B-7640-27AA52F43921}"/>
              </a:ext>
            </a:extLst>
          </p:cNvPr>
          <p:cNvSpPr txBox="1"/>
          <p:nvPr/>
        </p:nvSpPr>
        <p:spPr>
          <a:xfrm>
            <a:off x="395536" y="836712"/>
            <a:ext cx="8352928" cy="2862322"/>
          </a:xfrm>
          <a:prstGeom prst="rect">
            <a:avLst/>
          </a:prstGeom>
          <a:noFill/>
        </p:spPr>
        <p:txBody>
          <a:bodyPr wrap="square" rtlCol="0">
            <a:spAutoFit/>
          </a:bodyPr>
          <a:lstStyle/>
          <a:p>
            <a:r>
              <a:rPr lang="en-GB" dirty="0">
                <a:solidFill>
                  <a:srgbClr val="00B0F0"/>
                </a:solidFill>
              </a:rPr>
              <a:t>It was discussed at the meeting that the Bafsa Water mist committee was paused / made dormant.</a:t>
            </a:r>
          </a:p>
          <a:p>
            <a:endParaRPr lang="en-GB" dirty="0">
              <a:solidFill>
                <a:srgbClr val="00B0F0"/>
              </a:solidFill>
            </a:endParaRPr>
          </a:p>
          <a:p>
            <a:r>
              <a:rPr lang="en-GB" dirty="0">
                <a:solidFill>
                  <a:srgbClr val="00B0F0"/>
                </a:solidFill>
              </a:rPr>
              <a:t>A discussion has been made about allowing the bafsa members to join the IFA/Bafsa Water mist technical committee  (this has been agreed) </a:t>
            </a:r>
          </a:p>
          <a:p>
            <a:endParaRPr lang="en-GB" dirty="0">
              <a:solidFill>
                <a:srgbClr val="00B0F0"/>
              </a:solidFill>
            </a:endParaRPr>
          </a:p>
          <a:p>
            <a:r>
              <a:rPr lang="en-GB" dirty="0">
                <a:solidFill>
                  <a:srgbClr val="00B0F0"/>
                </a:solidFill>
              </a:rPr>
              <a:t>The decision has made due to lack of interest in the Bafsa Committee.</a:t>
            </a:r>
          </a:p>
          <a:p>
            <a:endParaRPr lang="en-GB" dirty="0">
              <a:solidFill>
                <a:srgbClr val="00B0F0"/>
              </a:solidFill>
            </a:endParaRPr>
          </a:p>
          <a:p>
            <a:r>
              <a:rPr lang="en-GB" dirty="0">
                <a:solidFill>
                  <a:srgbClr val="00B0F0"/>
                </a:solidFill>
              </a:rPr>
              <a:t>Discussions also to make the Bafsa Technical Guide #3 (water mist) to be made available online. </a:t>
            </a:r>
          </a:p>
        </p:txBody>
      </p:sp>
    </p:spTree>
    <p:extLst>
      <p:ext uri="{BB962C8B-B14F-4D97-AF65-F5344CB8AC3E}">
        <p14:creationId xmlns:p14="http://schemas.microsoft.com/office/powerpoint/2010/main" val="124279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C3DC6676-90A3-32A7-4315-3F3CA6EC1E79}"/>
              </a:ext>
            </a:extLst>
          </p:cNvPr>
          <p:cNvSpPr txBox="1">
            <a:spLocks noChangeArrowheads="1"/>
          </p:cNvSpPr>
          <p:nvPr/>
        </p:nvSpPr>
        <p:spPr bwMode="auto">
          <a:xfrm>
            <a:off x="251520" y="908720"/>
            <a:ext cx="748823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dirty="0"/>
              <a:t>5. Design Development</a:t>
            </a:r>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Any Other Business on standards or Specific Material </a:t>
            </a:r>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0AF8BFC8-6A1A-907F-8E1C-9557972F3602}"/>
              </a:ext>
            </a:extLst>
          </p:cNvPr>
          <p:cNvSpPr txBox="1">
            <a:spLocks noChangeArrowheads="1"/>
          </p:cNvSpPr>
          <p:nvPr/>
        </p:nvSpPr>
        <p:spPr bwMode="auto">
          <a:xfrm>
            <a:off x="467518" y="908720"/>
            <a:ext cx="82089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6. Products </a:t>
            </a:r>
          </a:p>
          <a:p>
            <a:pPr>
              <a:spcBef>
                <a:spcPct val="0"/>
              </a:spcBef>
              <a:buClrTx/>
              <a:buSzTx/>
              <a:buFontTx/>
              <a:buNone/>
            </a:pPr>
            <a:endParaRPr lang="en-GB" altLang="en-US" sz="2000" dirty="0"/>
          </a:p>
          <a:p>
            <a:pPr>
              <a:spcBef>
                <a:spcPct val="0"/>
              </a:spcBef>
              <a:buClrTx/>
              <a:buSzTx/>
              <a:buFontTx/>
              <a:buNone/>
            </a:pPr>
            <a:r>
              <a:rPr lang="en-GB" altLang="en-US" sz="2000" dirty="0"/>
              <a:t>Any New Products to discuss</a:t>
            </a:r>
          </a:p>
          <a:p>
            <a:pPr>
              <a:spcBef>
                <a:spcPct val="0"/>
              </a:spcBef>
              <a:buClrTx/>
              <a:buSzTx/>
              <a:buFontTx/>
              <a:buNone/>
            </a:pPr>
            <a:endParaRPr lang="en-GB" altLang="en-US" sz="2000" dirty="0">
              <a:solidFill>
                <a:srgbClr val="FF0000"/>
              </a:solidFill>
            </a:endParaRPr>
          </a:p>
          <a:p>
            <a:pPr>
              <a:spcBef>
                <a:spcPct val="0"/>
              </a:spcBef>
              <a:buClrTx/>
              <a:buSzTx/>
              <a:buFontTx/>
              <a:buNone/>
            </a:pPr>
            <a:endParaRPr lang="en-GB" altLang="en-US" sz="2000" dirty="0">
              <a:solidFill>
                <a:srgbClr val="FF0000"/>
              </a:solidFill>
            </a:endParaRPr>
          </a:p>
          <a:p>
            <a:pPr>
              <a:spcBef>
                <a:spcPct val="0"/>
              </a:spcBef>
              <a:buClrTx/>
              <a:buSzTx/>
              <a:buFontTx/>
              <a:buNone/>
            </a:pPr>
            <a:endParaRPr lang="en-GB" altLang="en-US" sz="2000" dirty="0"/>
          </a:p>
          <a:p>
            <a:pPr>
              <a:spcBef>
                <a:spcPct val="0"/>
              </a:spcBef>
              <a:buClrTx/>
              <a:buSzTx/>
              <a:buFontTx/>
              <a:buNone/>
            </a:pPr>
            <a:endParaRPr lang="en-US" altLang="en-US" sz="2000" dirty="0"/>
          </a:p>
          <a:p>
            <a:pPr>
              <a:spcBef>
                <a:spcPct val="0"/>
              </a:spcBef>
              <a:buClrTx/>
              <a:buSzTx/>
              <a:buFontTx/>
              <a:buNone/>
            </a:pPr>
            <a:endParaRPr lang="en-US" altLang="en-US" sz="1600" dirty="0">
              <a:solidFill>
                <a:srgbClr val="00B0F0"/>
              </a:solidFill>
            </a:endParaRPr>
          </a:p>
          <a:p>
            <a:pPr>
              <a:spcBef>
                <a:spcPct val="0"/>
              </a:spcBef>
              <a:buClrTx/>
              <a:buSzTx/>
              <a:buFontTx/>
              <a:buNone/>
            </a:pPr>
            <a:endParaRPr lang="en-US" altLang="en-US" sz="1600" dirty="0">
              <a:solidFill>
                <a:srgbClr val="00B0F0"/>
              </a:solidFill>
            </a:endParaRPr>
          </a:p>
          <a:p>
            <a:pPr>
              <a:spcBef>
                <a:spcPct val="0"/>
              </a:spcBef>
              <a:buClrTx/>
              <a:buSzTx/>
              <a:buFontTx/>
              <a:buNone/>
            </a:pPr>
            <a:r>
              <a:rPr lang="en-GB" altLang="en-US" sz="2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2539D163-FE98-BD4A-D178-3EA79A59ABC1}"/>
              </a:ext>
            </a:extLst>
          </p:cNvPr>
          <p:cNvSpPr txBox="1">
            <a:spLocks noChangeArrowheads="1"/>
          </p:cNvSpPr>
          <p:nvPr/>
        </p:nvSpPr>
        <p:spPr bwMode="auto">
          <a:xfrm>
            <a:off x="323528" y="764704"/>
            <a:ext cx="86407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dirty="0"/>
              <a:t>7. Maintenance</a:t>
            </a:r>
          </a:p>
          <a:p>
            <a:pPr>
              <a:spcBef>
                <a:spcPct val="0"/>
              </a:spcBef>
              <a:buClrTx/>
              <a:buSzTx/>
              <a:buFontTx/>
              <a:buNone/>
            </a:pPr>
            <a:endParaRPr lang="en-US" altLang="en-US" sz="2000" dirty="0"/>
          </a:p>
          <a:p>
            <a:pPr>
              <a:spcBef>
                <a:spcPct val="0"/>
              </a:spcBef>
              <a:buClrTx/>
              <a:buSzTx/>
              <a:buFontTx/>
              <a:buNone/>
            </a:pPr>
            <a:r>
              <a:rPr lang="en-US" altLang="en-US" sz="2000" dirty="0"/>
              <a:t>RISCA, FPA Booklet </a:t>
            </a:r>
          </a:p>
          <a:p>
            <a:pPr>
              <a:spcBef>
                <a:spcPct val="0"/>
              </a:spcBef>
              <a:buClrTx/>
              <a:buSzTx/>
              <a:buFontTx/>
              <a:buNone/>
            </a:pPr>
            <a:endParaRPr lang="en-US" altLang="en-US" sz="2000" dirty="0"/>
          </a:p>
          <a:p>
            <a:pPr>
              <a:spcBef>
                <a:spcPct val="0"/>
              </a:spcBef>
              <a:buClrTx/>
              <a:buSzTx/>
              <a:buFontTx/>
              <a:buNone/>
            </a:pPr>
            <a:r>
              <a:rPr lang="en-US" altLang="en-US" sz="2000" dirty="0"/>
              <a:t>Available from the RISCAuthority Website as a free download.</a:t>
            </a:r>
          </a:p>
          <a:p>
            <a:pPr>
              <a:spcBef>
                <a:spcPct val="0"/>
              </a:spcBef>
              <a:buClrTx/>
              <a:buSzTx/>
              <a:buFontTx/>
              <a:buNone/>
            </a:pPr>
            <a:endParaRPr lang="en-US" altLang="en-US" sz="2000" dirty="0"/>
          </a:p>
          <a:p>
            <a:pPr>
              <a:spcBef>
                <a:spcPct val="0"/>
              </a:spcBef>
              <a:buClrTx/>
              <a:buSzTx/>
              <a:buFont typeface="Wingdings" panose="05000000000000000000" pitchFamily="2" charset="2"/>
              <a:buNone/>
            </a:pPr>
            <a:r>
              <a:rPr lang="en-GB" altLang="en-US" sz="2000" dirty="0">
                <a:hlinkClick r:id="rId2"/>
              </a:rPr>
              <a:t>https://www.riscauthority.co.uk/news-and-features/service-maintenance-document-announcement</a:t>
            </a:r>
            <a:endParaRPr lang="en-GB" altLang="en-US" sz="2000" dirty="0"/>
          </a:p>
          <a:p>
            <a:pPr>
              <a:spcBef>
                <a:spcPct val="0"/>
              </a:spcBef>
              <a:buClrTx/>
              <a:buSzTx/>
              <a:buFont typeface="Wingdings" panose="05000000000000000000" pitchFamily="2" charset="2"/>
              <a:buNone/>
            </a:pPr>
            <a:endParaRPr lang="en-GB" altLang="en-US" sz="2000" dirty="0"/>
          </a:p>
          <a:p>
            <a:pPr>
              <a:spcBef>
                <a:spcPct val="0"/>
              </a:spcBef>
              <a:buClrTx/>
              <a:buSzTx/>
              <a:buFont typeface="Wingdings" panose="05000000000000000000" pitchFamily="2" charset="2"/>
              <a:buNone/>
            </a:pPr>
            <a:r>
              <a:rPr lang="en-GB" altLang="en-US" sz="2000" dirty="0"/>
              <a:t>TB203 update pending with tank maintenance check list.</a:t>
            </a:r>
            <a:endParaRPr lang="en-US" altLang="en-US" sz="2000" dirty="0"/>
          </a:p>
          <a:p>
            <a:pPr>
              <a:spcBef>
                <a:spcPct val="0"/>
              </a:spcBef>
              <a:buClrTx/>
              <a:buSzTx/>
              <a:buFontTx/>
              <a:buNone/>
            </a:pPr>
            <a:endParaRPr lang="en-GB"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a:extLst>
              <a:ext uri="{FF2B5EF4-FFF2-40B4-BE49-F238E27FC236}">
                <a16:creationId xmlns:a16="http://schemas.microsoft.com/office/drawing/2014/main" id="{68FC7E66-8409-3CBB-F512-3E41A860AE51}"/>
              </a:ext>
            </a:extLst>
          </p:cNvPr>
          <p:cNvSpPr txBox="1">
            <a:spLocks noChangeArrowheads="1"/>
          </p:cNvSpPr>
          <p:nvPr/>
        </p:nvSpPr>
        <p:spPr bwMode="auto">
          <a:xfrm>
            <a:off x="430827" y="652686"/>
            <a:ext cx="7272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a:t>10.A.O.B</a:t>
            </a:r>
          </a:p>
        </p:txBody>
      </p:sp>
      <p:sp>
        <p:nvSpPr>
          <p:cNvPr id="37891" name="Rectangle 1">
            <a:extLst>
              <a:ext uri="{FF2B5EF4-FFF2-40B4-BE49-F238E27FC236}">
                <a16:creationId xmlns:a16="http://schemas.microsoft.com/office/drawing/2014/main" id="{65A79B15-E157-2FCC-9D7C-540902A4B9E9}"/>
              </a:ext>
            </a:extLst>
          </p:cNvPr>
          <p:cNvSpPr>
            <a:spLocks noChangeArrowheads="1"/>
          </p:cNvSpPr>
          <p:nvPr/>
        </p:nvSpPr>
        <p:spPr bwMode="auto">
          <a:xfrm>
            <a:off x="611981" y="1196752"/>
            <a:ext cx="7920037"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en-GB" altLang="en-US" sz="1400" dirty="0">
                <a:latin typeface="+mn-lt"/>
              </a:rPr>
              <a:t>New Business – </a:t>
            </a:r>
          </a:p>
          <a:p>
            <a:pPr>
              <a:buFont typeface="Wingdings" panose="05000000000000000000" pitchFamily="2" charset="2"/>
              <a:buNone/>
            </a:pPr>
            <a:endParaRPr lang="en-GB" altLang="en-US" sz="1400" dirty="0">
              <a:latin typeface="+mn-lt"/>
            </a:endParaRPr>
          </a:p>
          <a:p>
            <a:pPr>
              <a:buFont typeface="Wingdings" panose="05000000000000000000" pitchFamily="2" charset="2"/>
              <a:buNone/>
            </a:pPr>
            <a:r>
              <a:rPr lang="en-GB" altLang="en-US" sz="1400" dirty="0">
                <a:latin typeface="+mn-lt"/>
              </a:rPr>
              <a:t>Raised by Danny Gibbons</a:t>
            </a:r>
          </a:p>
          <a:p>
            <a:pPr>
              <a:buFont typeface="Wingdings" panose="05000000000000000000" pitchFamily="2" charset="2"/>
              <a:buNone/>
            </a:pPr>
            <a:endParaRPr lang="en-GB" altLang="en-US" sz="1400" dirty="0">
              <a:latin typeface="+mn-lt"/>
            </a:endParaRPr>
          </a:p>
          <a:p>
            <a:pPr>
              <a:buFont typeface="Wingdings" panose="05000000000000000000" pitchFamily="2" charset="2"/>
              <a:buNone/>
            </a:pPr>
            <a:r>
              <a:rPr lang="en-GB" altLang="en-US" sz="1400" dirty="0">
                <a:latin typeface="+mn-lt"/>
              </a:rPr>
              <a:t>Potential for a Third-Party Scheme for Tank Inspections.</a:t>
            </a:r>
          </a:p>
          <a:p>
            <a:pPr>
              <a:buFont typeface="Wingdings" panose="05000000000000000000" pitchFamily="2" charset="2"/>
              <a:buNone/>
            </a:pPr>
            <a:endParaRPr lang="en-GB" altLang="en-US" sz="1400" dirty="0">
              <a:latin typeface="+mn-lt"/>
            </a:endParaRPr>
          </a:p>
          <a:p>
            <a:pPr marL="342900" lvl="0" indent="-342900">
              <a:buFont typeface="Symbol" panose="05050102010706020507" pitchFamily="18" charset="2"/>
              <a:buChar char=""/>
            </a:pPr>
            <a:r>
              <a:rPr lang="en-GB" sz="1400" b="1" u="sng" dirty="0">
                <a:effectLst/>
                <a:latin typeface="+mn-lt"/>
                <a:ea typeface="Times New Roman" panose="02020603050405020304" pitchFamily="18" charset="0"/>
              </a:rPr>
              <a:t>Installing PVC / Butyl / EPDM liners in Mastic tanks.</a:t>
            </a:r>
          </a:p>
          <a:p>
            <a:pPr lvl="0">
              <a:buNone/>
            </a:pPr>
            <a:endParaRPr lang="en-GB" sz="1400" dirty="0">
              <a:effectLst/>
              <a:latin typeface="+mn-lt"/>
              <a:ea typeface="Calibri" panose="020F0502020204030204" pitchFamily="34" charset="0"/>
            </a:endParaRPr>
          </a:p>
          <a:p>
            <a:pPr marL="742950" lvl="1" indent="-285750">
              <a:buClr>
                <a:srgbClr val="000000"/>
              </a:buClr>
              <a:buFont typeface="Courier New" panose="02070309020205020404" pitchFamily="49" charset="0"/>
              <a:buChar char="o"/>
            </a:pPr>
            <a:r>
              <a:rPr lang="en-GB" sz="1400" dirty="0">
                <a:effectLst/>
                <a:latin typeface="+mn-lt"/>
                <a:ea typeface="Times New Roman" panose="02020603050405020304" pitchFamily="18" charset="0"/>
              </a:rPr>
              <a:t>As highlighted in TB203, the installation of liners in mastic sealed tanks is not recommended. This is due to the age of this type of tank and the risk of accelerating corrosion leading to severe failure.</a:t>
            </a:r>
          </a:p>
          <a:p>
            <a:pPr marL="457200" lvl="1" indent="0">
              <a:buClr>
                <a:srgbClr val="000000"/>
              </a:buClr>
              <a:buNone/>
            </a:pPr>
            <a:endParaRPr lang="en-GB" sz="1400" dirty="0">
              <a:effectLst/>
              <a:latin typeface="+mn-lt"/>
              <a:ea typeface="Calibri" panose="020F0502020204030204" pitchFamily="34" charset="0"/>
            </a:endParaRPr>
          </a:p>
          <a:p>
            <a:pPr marL="742950" lvl="1" indent="-285750">
              <a:buClr>
                <a:srgbClr val="000000"/>
              </a:buClr>
              <a:buFont typeface="Courier New" panose="02070309020205020404" pitchFamily="49" charset="0"/>
              <a:buChar char="o"/>
            </a:pPr>
            <a:r>
              <a:rPr lang="en-GB" sz="1400" b="1" dirty="0">
                <a:solidFill>
                  <a:srgbClr val="FF0000"/>
                </a:solidFill>
                <a:effectLst/>
                <a:latin typeface="+mn-lt"/>
                <a:ea typeface="Times New Roman" panose="02020603050405020304" pitchFamily="18" charset="0"/>
              </a:rPr>
              <a:t>This guidance has now been in place for over a year, but we are still seeing evidence of Tank Inspection companies offering this type of repair work. </a:t>
            </a:r>
            <a:endParaRPr lang="en-GB" sz="1400" dirty="0">
              <a:solidFill>
                <a:srgbClr val="FF0000"/>
              </a:solidFill>
              <a:effectLst/>
              <a:latin typeface="+mn-lt"/>
              <a:ea typeface="Calibri" panose="020F0502020204030204" pitchFamily="34" charset="0"/>
            </a:endParaRPr>
          </a:p>
          <a:p>
            <a:pPr>
              <a:buFont typeface="Wingdings" panose="05000000000000000000" pitchFamily="2" charset="2"/>
              <a:buNone/>
            </a:pPr>
            <a:endParaRPr lang="en-GB" altLang="en-US" sz="1600" dirty="0">
              <a:solidFill>
                <a:srgbClr val="FFC000"/>
              </a:solidFill>
              <a:latin typeface="Tahoma" panose="020B0604030504040204" pitchFamily="34" charset="0"/>
            </a:endParaRPr>
          </a:p>
          <a:p>
            <a:pPr>
              <a:buFont typeface="Wingdings" panose="05000000000000000000" pitchFamily="2" charset="2"/>
              <a:buNone/>
            </a:pPr>
            <a:endParaRPr lang="en-GB" altLang="en-US" sz="16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A8F52-5171-9180-D4F0-4B15007D1B80}"/>
              </a:ext>
            </a:extLst>
          </p:cNvPr>
          <p:cNvPicPr>
            <a:picLocks noChangeAspect="1"/>
          </p:cNvPicPr>
          <p:nvPr/>
        </p:nvPicPr>
        <p:blipFill>
          <a:blip r:embed="rId2"/>
          <a:stretch>
            <a:fillRect/>
          </a:stretch>
        </p:blipFill>
        <p:spPr>
          <a:xfrm>
            <a:off x="2428576" y="831080"/>
            <a:ext cx="4286848" cy="5525271"/>
          </a:xfrm>
          <a:prstGeom prst="rect">
            <a:avLst/>
          </a:prstGeom>
        </p:spPr>
      </p:pic>
    </p:spTree>
    <p:extLst>
      <p:ext uri="{BB962C8B-B14F-4D97-AF65-F5344CB8AC3E}">
        <p14:creationId xmlns:p14="http://schemas.microsoft.com/office/powerpoint/2010/main" val="35030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05BBBE-74C4-B593-0699-A0C7AF841980}"/>
              </a:ext>
            </a:extLst>
          </p:cNvPr>
          <p:cNvSpPr txBox="1"/>
          <p:nvPr/>
        </p:nvSpPr>
        <p:spPr>
          <a:xfrm>
            <a:off x="175990" y="1020738"/>
            <a:ext cx="4537075" cy="4154984"/>
          </a:xfrm>
          <a:prstGeom prst="rect">
            <a:avLst/>
          </a:prstGeom>
          <a:noFill/>
        </p:spPr>
        <p:txBody>
          <a:bodyPr>
            <a:spAutoFit/>
          </a:bodyPr>
          <a:lstStyle/>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Alan Crichton 	-	Bafsa</a:t>
            </a:r>
          </a:p>
          <a:p>
            <a:pPr marL="171450" indent="-171450">
              <a:buFont typeface="Arial" panose="020B0604020202020204" pitchFamily="34" charset="0"/>
              <a:buChar char="•"/>
              <a:defRPr/>
            </a:pPr>
            <a:r>
              <a:rPr lang="en-GB" sz="1200" dirty="0"/>
              <a:t>Simon Bird 		-	FFSB</a:t>
            </a:r>
          </a:p>
          <a:p>
            <a:pPr marL="171450" indent="-171450">
              <a:buFont typeface="Arial" panose="020B0604020202020204" pitchFamily="34" charset="0"/>
              <a:buChar char="•"/>
              <a:defRPr/>
            </a:pPr>
            <a:r>
              <a:rPr lang="en-GB" sz="1200" dirty="0"/>
              <a:t>Barry Ebb  		-	Armstrong Priestly</a:t>
            </a:r>
          </a:p>
          <a:p>
            <a:pPr marL="171450" indent="-171450">
              <a:buFont typeface="Arial" panose="020B0604020202020204" pitchFamily="34" charset="0"/>
              <a:buChar char="•"/>
              <a:defRPr/>
            </a:pPr>
            <a:r>
              <a:rPr lang="en-GB" sz="1200" dirty="0"/>
              <a:t>Andrew Searles 	-	Liquitech</a:t>
            </a:r>
          </a:p>
          <a:p>
            <a:pPr marL="171450" indent="-171450">
              <a:buFont typeface="Arial" panose="020B0604020202020204" pitchFamily="34" charset="0"/>
              <a:buChar char="•"/>
              <a:defRPr/>
            </a:pPr>
            <a:r>
              <a:rPr lang="en-GB" sz="1200" dirty="0"/>
              <a:t>Ross Livingston	-	Clarke Engines </a:t>
            </a:r>
          </a:p>
          <a:p>
            <a:pPr marL="171450" indent="-171450">
              <a:buFont typeface="Arial" panose="020B0604020202020204" pitchFamily="34" charset="0"/>
              <a:buChar char="•"/>
              <a:defRPr/>
            </a:pPr>
            <a:r>
              <a:rPr lang="en-GB" sz="1200" dirty="0"/>
              <a:t>Patrick Chetram	-	Jem Pumps</a:t>
            </a:r>
          </a:p>
          <a:p>
            <a:pPr marL="171450" indent="-171450">
              <a:buFont typeface="Arial" panose="020B0604020202020204" pitchFamily="34" charset="0"/>
              <a:buChar char="•"/>
              <a:defRPr/>
            </a:pPr>
            <a:r>
              <a:rPr lang="en-GB" sz="1200" dirty="0"/>
              <a:t>Phil Ilsley 		-	Grundfos</a:t>
            </a:r>
          </a:p>
          <a:p>
            <a:pPr marL="171450" indent="-171450">
              <a:buFont typeface="Arial" panose="020B0604020202020204" pitchFamily="34" charset="0"/>
              <a:buChar char="•"/>
              <a:defRPr/>
            </a:pPr>
            <a:r>
              <a:rPr lang="en-GB" altLang="en-US" sz="1200" dirty="0"/>
              <a:t>Guy Watson 	-	Reliable</a:t>
            </a:r>
          </a:p>
          <a:p>
            <a:pPr marL="171450" indent="-171450">
              <a:buFont typeface="Arial" panose="020B0604020202020204" pitchFamily="34" charset="0"/>
              <a:buChar char="•"/>
              <a:defRPr/>
            </a:pPr>
            <a:r>
              <a:rPr lang="en-GB" altLang="en-US" sz="1200" dirty="0"/>
              <a:t>Stewart Kidd	-	Bafsa</a:t>
            </a:r>
          </a:p>
          <a:p>
            <a:pPr marL="171450" indent="-171450">
              <a:buFont typeface="Arial" panose="020B0604020202020204" pitchFamily="34" charset="0"/>
              <a:buChar char="•"/>
            </a:pPr>
            <a:r>
              <a:rPr lang="en-GB" altLang="en-US" sz="1200" dirty="0"/>
              <a:t>Nathan O'Connor 	-	A&amp;F Sprinklers</a:t>
            </a:r>
          </a:p>
          <a:p>
            <a:pPr marL="171450" indent="-171450">
              <a:buFont typeface="Arial" panose="020B0604020202020204" pitchFamily="34" charset="0"/>
              <a:buChar char="•"/>
            </a:pPr>
            <a:r>
              <a:rPr lang="en-GB" altLang="en-US" sz="1200" dirty="0"/>
              <a:t>Jean-Paul Rabett 	-	Armstrong Pumps </a:t>
            </a:r>
          </a:p>
          <a:p>
            <a:pPr marL="171450" indent="-171450">
              <a:spcBef>
                <a:spcPct val="0"/>
              </a:spcBef>
              <a:buClrTx/>
              <a:buSzTx/>
              <a:buFont typeface="Arial" panose="020B0604020202020204" pitchFamily="34" charset="0"/>
              <a:buChar char="•"/>
            </a:pPr>
            <a:r>
              <a:rPr lang="en-GB" altLang="en-US" sz="1200" dirty="0"/>
              <a:t>Norman Ross 	-	Balmoral </a:t>
            </a:r>
          </a:p>
          <a:p>
            <a:pPr marL="171450" indent="-171450">
              <a:spcBef>
                <a:spcPct val="0"/>
              </a:spcBef>
              <a:buClrTx/>
              <a:buSzTx/>
              <a:buFont typeface="Arial" panose="020B0604020202020204" pitchFamily="34" charset="0"/>
              <a:buChar char="•"/>
            </a:pPr>
            <a:r>
              <a:rPr lang="en-GB" altLang="en-US" sz="1200" dirty="0"/>
              <a:t>Rob Speakman 	-	SPP Pumps</a:t>
            </a:r>
          </a:p>
          <a:p>
            <a:pPr marL="171450" indent="-171450">
              <a:buFont typeface="Arial" panose="020B0604020202020204" pitchFamily="34" charset="0"/>
              <a:buChar char="•"/>
            </a:pPr>
            <a:r>
              <a:rPr lang="en-GB" altLang="en-US" sz="1200" dirty="0"/>
              <a:t>Paul Wright 	-	IPS Flow Systems</a:t>
            </a:r>
          </a:p>
          <a:p>
            <a:pPr marL="171450" indent="-171450">
              <a:spcBef>
                <a:spcPct val="0"/>
              </a:spcBef>
              <a:buClrTx/>
              <a:buSzTx/>
              <a:buFont typeface="Arial" panose="020B0604020202020204" pitchFamily="34" charset="0"/>
              <a:buChar char="•"/>
            </a:pPr>
            <a:r>
              <a:rPr lang="en-GB" altLang="en-US" sz="1200" dirty="0"/>
              <a:t>Paul Johnson 	-	IPS Flow Systems </a:t>
            </a:r>
          </a:p>
          <a:p>
            <a:pPr marL="171450" indent="-171450">
              <a:spcBef>
                <a:spcPct val="0"/>
              </a:spcBef>
              <a:buClrTx/>
              <a:buSzTx/>
              <a:buFont typeface="Arial" panose="020B0604020202020204" pitchFamily="34" charset="0"/>
              <a:buChar char="•"/>
            </a:pPr>
            <a:r>
              <a:rPr lang="en-GB" altLang="en-US" sz="1200" dirty="0"/>
              <a:t>Afolabi Akinsanya	-	Rapidrop</a:t>
            </a:r>
          </a:p>
          <a:p>
            <a:pPr marL="171450" indent="-171450">
              <a:spcBef>
                <a:spcPct val="0"/>
              </a:spcBef>
              <a:buClrTx/>
              <a:buSzTx/>
              <a:buFont typeface="Arial" panose="020B0604020202020204" pitchFamily="34" charset="0"/>
              <a:buChar char="•"/>
            </a:pPr>
            <a:r>
              <a:rPr lang="en-GB" sz="1200" dirty="0"/>
              <a:t>Dean Chillvers	-	Tornatec </a:t>
            </a:r>
          </a:p>
          <a:p>
            <a:pPr marL="171450" indent="-171450">
              <a:spcBef>
                <a:spcPct val="0"/>
              </a:spcBef>
              <a:buClrTx/>
              <a:buSzTx/>
              <a:buFont typeface="Arial" panose="020B0604020202020204" pitchFamily="34" charset="0"/>
              <a:buChar char="•"/>
            </a:pPr>
            <a:r>
              <a:rPr lang="en-GB" sz="1200" dirty="0"/>
              <a:t>Johnny Holt 	-	Hydrotech </a:t>
            </a:r>
          </a:p>
          <a:p>
            <a:pPr marL="171450" indent="-171450">
              <a:spcBef>
                <a:spcPct val="0"/>
              </a:spcBef>
              <a:buClrTx/>
              <a:buSzTx/>
              <a:buFont typeface="Arial" panose="020B0604020202020204" pitchFamily="34" charset="0"/>
              <a:buChar char="•"/>
            </a:pPr>
            <a:r>
              <a:rPr lang="en-GB" sz="1200" dirty="0"/>
              <a:t>Kevin Thomas	-	Franklin Hodge </a:t>
            </a:r>
          </a:p>
          <a:p>
            <a:pPr marL="171450" indent="-171450">
              <a:spcBef>
                <a:spcPct val="0"/>
              </a:spcBef>
              <a:buClrTx/>
              <a:buSzTx/>
              <a:buFont typeface="Arial" panose="020B0604020202020204" pitchFamily="34" charset="0"/>
              <a:buChar char="•"/>
            </a:pPr>
            <a:r>
              <a:rPr lang="en-GB" sz="1200" dirty="0"/>
              <a:t>Danny Gibbon 	-	CST</a:t>
            </a:r>
          </a:p>
          <a:p>
            <a:pPr marL="171450" indent="-171450">
              <a:spcBef>
                <a:spcPct val="0"/>
              </a:spcBef>
              <a:buClrTx/>
              <a:buSzTx/>
              <a:buFont typeface="Arial" panose="020B0604020202020204" pitchFamily="34" charset="0"/>
              <a:buChar char="•"/>
            </a:pPr>
            <a:endParaRPr lang="en-GB" sz="1200" dirty="0"/>
          </a:p>
        </p:txBody>
      </p:sp>
      <p:sp>
        <p:nvSpPr>
          <p:cNvPr id="15363" name="TextBox 1">
            <a:extLst>
              <a:ext uri="{FF2B5EF4-FFF2-40B4-BE49-F238E27FC236}">
                <a16:creationId xmlns:a16="http://schemas.microsoft.com/office/drawing/2014/main" id="{3728E67A-0FBA-E189-025E-1D0E6E14A6F5}"/>
              </a:ext>
            </a:extLst>
          </p:cNvPr>
          <p:cNvSpPr txBox="1">
            <a:spLocks noChangeArrowheads="1"/>
          </p:cNvSpPr>
          <p:nvPr/>
        </p:nvSpPr>
        <p:spPr bwMode="auto">
          <a:xfrm>
            <a:off x="4572000" y="1026643"/>
            <a:ext cx="4537075" cy="661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200" dirty="0">
                <a:latin typeface="Candara" panose="020E0502030303020204" pitchFamily="34" charset="0"/>
              </a:rPr>
              <a:t>Apologies</a:t>
            </a:r>
          </a:p>
          <a:p>
            <a:pPr marL="171450" indent="-171450">
              <a:spcBef>
                <a:spcPct val="0"/>
              </a:spcBef>
              <a:buClrTx/>
              <a:buSzTx/>
              <a:buFont typeface="Arial" panose="020B0604020202020204" pitchFamily="34" charset="0"/>
              <a:buChar char="•"/>
            </a:pPr>
            <a:r>
              <a:rPr lang="en-GB" altLang="en-US" sz="1200" dirty="0">
                <a:latin typeface="Candara" panose="020E0502030303020204" pitchFamily="34" charset="0"/>
              </a:rPr>
              <a:t> </a:t>
            </a:r>
          </a:p>
          <a:p>
            <a:pPr marL="171450" indent="-171450">
              <a:spcBef>
                <a:spcPct val="0"/>
              </a:spcBef>
              <a:buClrTx/>
              <a:buSzTx/>
              <a:buFont typeface="Arial" panose="020B0604020202020204" pitchFamily="34" charset="0"/>
              <a:buChar char="•"/>
            </a:pPr>
            <a:r>
              <a:rPr lang="en-GB" altLang="en-US" sz="1200" dirty="0">
                <a:latin typeface="Candara" panose="020E0502030303020204" pitchFamily="34" charset="0"/>
              </a:rPr>
              <a:t>Jeremey Smith 	-	Writech / Compco</a:t>
            </a:r>
          </a:p>
          <a:p>
            <a:pPr marL="171450" indent="-171450">
              <a:spcBef>
                <a:spcPct val="0"/>
              </a:spcBef>
              <a:buClrTx/>
              <a:buSzTx/>
              <a:buFont typeface="Arial" panose="020B0604020202020204" pitchFamily="34" charset="0"/>
              <a:buChar char="•"/>
            </a:pPr>
            <a:r>
              <a:rPr lang="en-GB" altLang="en-US" sz="1200" dirty="0">
                <a:latin typeface="Candara" panose="020E0502030303020204" pitchFamily="34" charset="0"/>
              </a:rPr>
              <a:t>Rob Bell 		- 	Sale Engineering </a:t>
            </a:r>
          </a:p>
          <a:p>
            <a:pPr marL="171450" indent="-171450">
              <a:spcBef>
                <a:spcPct val="0"/>
              </a:spcBef>
              <a:buClrTx/>
              <a:buSzTx/>
              <a:buFont typeface="Arial" panose="020B0604020202020204" pitchFamily="34" charset="0"/>
              <a:buChar char="•"/>
            </a:pPr>
            <a:r>
              <a:rPr lang="en-GB" altLang="en-US" sz="1200" dirty="0">
                <a:latin typeface="Candara" panose="020E0502030303020204" pitchFamily="34" charset="0"/>
              </a:rPr>
              <a:t>Dale Kinnersley	-	FPA</a:t>
            </a:r>
          </a:p>
          <a:p>
            <a:pPr marL="171450" indent="-171450">
              <a:buFont typeface="Arial" panose="020B0604020202020204" pitchFamily="34" charset="0"/>
              <a:buChar char="•"/>
            </a:pPr>
            <a:r>
              <a:rPr lang="en-GB" altLang="en-US" sz="1200" dirty="0">
                <a:latin typeface="Candara" panose="020E0502030303020204" pitchFamily="34" charset="0"/>
              </a:rPr>
              <a:t>Steve Griffith 	-	UK Sprinklers</a:t>
            </a:r>
          </a:p>
          <a:p>
            <a:pPr marL="171450" indent="-171450">
              <a:buFont typeface="Arial" panose="020B0604020202020204" pitchFamily="34" charset="0"/>
              <a:buChar char="•"/>
            </a:pPr>
            <a:r>
              <a:rPr lang="en-GB" altLang="en-US" sz="1200" dirty="0">
                <a:latin typeface="Candara" panose="020E0502030303020204" pitchFamily="34" charset="0"/>
              </a:rPr>
              <a:t>Gavin Johnston 	-	Vipond </a:t>
            </a:r>
          </a:p>
          <a:p>
            <a:pPr marL="171450" indent="-171450">
              <a:buFont typeface="Arial" panose="020B0604020202020204" pitchFamily="34" charset="0"/>
              <a:buChar char="•"/>
            </a:pPr>
            <a:r>
              <a:rPr lang="en-GB" altLang="en-US" sz="1200" dirty="0">
                <a:latin typeface="Candara" panose="020E0502030303020204" pitchFamily="34" charset="0"/>
              </a:rPr>
              <a:t>Allan McPherson	-	FM Global</a:t>
            </a:r>
          </a:p>
          <a:p>
            <a:pPr marL="171450" indent="-171450">
              <a:buFont typeface="Arial" panose="020B0604020202020204" pitchFamily="34" charset="0"/>
              <a:buChar char="•"/>
            </a:pPr>
            <a:r>
              <a:rPr lang="en-GB" altLang="en-US" sz="1200" dirty="0">
                <a:latin typeface="Candara" panose="020E0502030303020204" pitchFamily="34" charset="0"/>
              </a:rPr>
              <a:t>Stewart Aymes 	-	JCI (Pump)</a:t>
            </a:r>
          </a:p>
          <a:p>
            <a:pPr marL="171450" indent="-171450">
              <a:buFont typeface="Arial" panose="020B0604020202020204" pitchFamily="34" charset="0"/>
              <a:buChar char="•"/>
            </a:pPr>
            <a:r>
              <a:rPr lang="en-GB" altLang="en-US" sz="1200" dirty="0">
                <a:latin typeface="Candara" panose="020E0502030303020204" pitchFamily="34" charset="0"/>
              </a:rPr>
              <a:t>Jason Stenholm 	-	Viking Supply Net </a:t>
            </a:r>
          </a:p>
          <a:p>
            <a:pPr marL="171450" indent="-171450">
              <a:buFont typeface="Arial" panose="020B0604020202020204" pitchFamily="34" charset="0"/>
              <a:buChar char="•"/>
            </a:pPr>
            <a:r>
              <a:rPr lang="en-GB" altLang="en-US" sz="1200" dirty="0">
                <a:latin typeface="Candara" panose="020E0502030303020204" pitchFamily="34" charset="0"/>
              </a:rPr>
              <a:t>Ali Perry 		-	Bafsa</a:t>
            </a:r>
          </a:p>
          <a:p>
            <a:pPr marL="171450" indent="-171450">
              <a:buFont typeface="Arial" panose="020B0604020202020204" pitchFamily="34" charset="0"/>
              <a:buChar char="•"/>
            </a:pPr>
            <a:r>
              <a:rPr lang="en-GB" sz="1200" dirty="0">
                <a:latin typeface="Candara" panose="020E0502030303020204" pitchFamily="34" charset="0"/>
              </a:rPr>
              <a:t> Alan Whitehead 	-	Allianz </a:t>
            </a:r>
          </a:p>
          <a:p>
            <a:pPr marL="171450" indent="-171450">
              <a:buFont typeface="Arial" panose="020B0604020202020204" pitchFamily="34" charset="0"/>
              <a:buChar char="•"/>
            </a:pPr>
            <a:r>
              <a:rPr lang="en-GB" sz="1200" dirty="0">
                <a:latin typeface="Candara" panose="020E0502030303020204" pitchFamily="34" charset="0"/>
              </a:rPr>
              <a:t>David Bell		-	Viking</a:t>
            </a:r>
          </a:p>
          <a:p>
            <a:pPr marL="171450" indent="-171450">
              <a:buFont typeface="Arial" panose="020B0604020202020204" pitchFamily="34" charset="0"/>
              <a:buChar char="•"/>
            </a:pPr>
            <a:r>
              <a:rPr lang="en-GB" sz="1200" dirty="0">
                <a:latin typeface="Candara" panose="020E0502030303020204" pitchFamily="34" charset="0"/>
              </a:rPr>
              <a:t>Adrian Kay		-	Johnston Controls </a:t>
            </a:r>
          </a:p>
          <a:p>
            <a:pPr marL="171450" indent="-171450">
              <a:buFont typeface="Arial" panose="020B0604020202020204" pitchFamily="34" charset="0"/>
              <a:buChar char="•"/>
            </a:pPr>
            <a:r>
              <a:rPr lang="en-GB" sz="1200" dirty="0"/>
              <a:t>Matthew Knock 	-	Hall &amp; Kay Fire</a:t>
            </a:r>
          </a:p>
          <a:p>
            <a:pPr marL="171450" indent="-171450">
              <a:buFont typeface="Arial" panose="020B0604020202020204" pitchFamily="34" charset="0"/>
              <a:buChar char="•"/>
            </a:pPr>
            <a:r>
              <a:rPr lang="en-GB" sz="1200" dirty="0"/>
              <a:t>John Blackwood 	-	Clarke engines </a:t>
            </a:r>
          </a:p>
          <a:p>
            <a:pPr marL="171450" indent="-171450">
              <a:buFont typeface="Arial" panose="020B0604020202020204" pitchFamily="34" charset="0"/>
              <a:buChar char="•"/>
            </a:pPr>
            <a:r>
              <a:rPr lang="en-GB" sz="1200" dirty="0"/>
              <a:t>David Ferguson 	-	BRE</a:t>
            </a:r>
          </a:p>
          <a:p>
            <a:pPr marL="171450" indent="-171450">
              <a:buFont typeface="Arial" panose="020B0604020202020204" pitchFamily="34" charset="0"/>
              <a:buChar char="•"/>
              <a:defRPr/>
            </a:pPr>
            <a:r>
              <a:rPr lang="en-GB" sz="1200" dirty="0"/>
              <a:t>Keith Platter	-	Rapidrop</a:t>
            </a:r>
          </a:p>
          <a:p>
            <a:pPr marL="171450" indent="-171450">
              <a:buFont typeface="Arial" panose="020B0604020202020204" pitchFamily="34" charset="0"/>
              <a:buChar char="•"/>
              <a:defRPr/>
            </a:pPr>
            <a:r>
              <a:rPr lang="en-GB" sz="1200" dirty="0"/>
              <a:t>Gareth Loveridge	-	Argus Fire </a:t>
            </a:r>
          </a:p>
          <a:p>
            <a:pPr marL="171450" indent="-171450">
              <a:buFont typeface="Arial" panose="020B0604020202020204" pitchFamily="34" charset="0"/>
              <a:buChar char="•"/>
            </a:pPr>
            <a:r>
              <a:rPr lang="en-GB" sz="1200" dirty="0"/>
              <a:t>Heather McLeish 	-	Marsh </a:t>
            </a:r>
          </a:p>
          <a:p>
            <a:pPr marL="171450" indent="-171450">
              <a:buFont typeface="Arial" panose="020B0604020202020204" pitchFamily="34" charset="0"/>
              <a:buChar char="•"/>
            </a:pPr>
            <a:r>
              <a:rPr lang="en-GB" altLang="en-US" sz="1200" dirty="0"/>
              <a:t>Sam Grigg		-  	Hall &amp; Kay Fire</a:t>
            </a:r>
          </a:p>
          <a:p>
            <a:pPr marL="171450" indent="-171450">
              <a:spcBef>
                <a:spcPct val="0"/>
              </a:spcBef>
              <a:buClrTx/>
              <a:buSzTx/>
              <a:buFont typeface="Arial" panose="020B0604020202020204" pitchFamily="34" charset="0"/>
              <a:buChar char="•"/>
            </a:pPr>
            <a:r>
              <a:rPr lang="en-GB" altLang="en-US" sz="1200" dirty="0"/>
              <a:t>Mark Fussey	-	SPP</a:t>
            </a:r>
          </a:p>
          <a:p>
            <a:pPr marL="171450" indent="-171450">
              <a:spcBef>
                <a:spcPct val="0"/>
              </a:spcBef>
              <a:buClrTx/>
              <a:buSzTx/>
              <a:buFont typeface="Arial" panose="020B0604020202020204" pitchFamily="34" charset="0"/>
              <a:buChar char="•"/>
            </a:pPr>
            <a:r>
              <a:rPr lang="en-GB" altLang="en-US" sz="1200" dirty="0"/>
              <a:t>Mathew Smith 	-	Pyro Protection Ltd</a:t>
            </a:r>
          </a:p>
          <a:p>
            <a:pPr marL="171450" indent="-171450">
              <a:buFont typeface="Arial" panose="020B0604020202020204" pitchFamily="34" charset="0"/>
              <a:buChar char="•"/>
            </a:pPr>
            <a:r>
              <a:rPr lang="en-GB" altLang="en-US" sz="1200" dirty="0"/>
              <a:t>David Carter 	-	Harrijess</a:t>
            </a:r>
          </a:p>
          <a:p>
            <a:pPr marL="171450" indent="-171450">
              <a:buFont typeface="Arial" panose="020B0604020202020204" pitchFamily="34" charset="0"/>
              <a:buChar char="•"/>
            </a:pPr>
            <a:r>
              <a:rPr lang="en-GB" altLang="en-US" sz="1200" dirty="0"/>
              <a:t>Stuart MacKay 	-	Emtec</a:t>
            </a:r>
          </a:p>
          <a:p>
            <a:pPr marL="171450" indent="-171450">
              <a:buFont typeface="Arial" panose="020B0604020202020204" pitchFamily="34" charset="0"/>
              <a:buChar char="•"/>
            </a:pPr>
            <a:r>
              <a:rPr lang="en-GB" altLang="en-US" sz="1200" dirty="0"/>
              <a:t>Doug McKinnon	-	IFC</a:t>
            </a:r>
          </a:p>
          <a:p>
            <a:pPr marL="171450" indent="-171450">
              <a:buFont typeface="Arial" panose="020B0604020202020204" pitchFamily="34" charset="0"/>
              <a:buChar char="•"/>
            </a:pPr>
            <a:r>
              <a:rPr lang="en-GB" altLang="en-US" sz="1200" dirty="0"/>
              <a:t>Stuart Lloyd 	-	Zurich </a:t>
            </a:r>
          </a:p>
          <a:p>
            <a:pPr marL="171450" indent="-171450">
              <a:buFont typeface="Arial" panose="020B0604020202020204" pitchFamily="34" charset="0"/>
              <a:buChar char="•"/>
            </a:pPr>
            <a:endParaRPr lang="en-GB" altLang="en-US"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latin typeface="Candara" panose="020E0502030303020204" pitchFamily="34" charset="0"/>
            </a:endParaRPr>
          </a:p>
          <a:p>
            <a:pPr>
              <a:spcBef>
                <a:spcPct val="0"/>
              </a:spcBef>
              <a:buClrTx/>
              <a:buSzTx/>
              <a:buFontTx/>
              <a:buNone/>
            </a:pPr>
            <a:endParaRPr lang="en-GB" altLang="en-US" sz="1100" dirty="0"/>
          </a:p>
        </p:txBody>
      </p:sp>
      <p:sp>
        <p:nvSpPr>
          <p:cNvPr id="15364" name="TextBox 3">
            <a:extLst>
              <a:ext uri="{FF2B5EF4-FFF2-40B4-BE49-F238E27FC236}">
                <a16:creationId xmlns:a16="http://schemas.microsoft.com/office/drawing/2014/main" id="{E5B06B2F-6A23-35E1-B3EE-55EC78FA934E}"/>
              </a:ext>
            </a:extLst>
          </p:cNvPr>
          <p:cNvSpPr txBox="1">
            <a:spLocks noChangeArrowheads="1"/>
          </p:cNvSpPr>
          <p:nvPr/>
        </p:nvSpPr>
        <p:spPr bwMode="auto">
          <a:xfrm>
            <a:off x="175990" y="620688"/>
            <a:ext cx="748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Welcome, introductions and apologies for absences</a:t>
            </a:r>
            <a:endParaRPr lang="en-GB" altLang="en-US"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4C1861-62C7-CE0D-6729-B68CC4154F6E}"/>
              </a:ext>
            </a:extLst>
          </p:cNvPr>
          <p:cNvSpPr txBox="1"/>
          <p:nvPr/>
        </p:nvSpPr>
        <p:spPr>
          <a:xfrm>
            <a:off x="287524" y="764704"/>
            <a:ext cx="8568952" cy="5847755"/>
          </a:xfrm>
          <a:prstGeom prst="rect">
            <a:avLst/>
          </a:prstGeom>
          <a:noFill/>
        </p:spPr>
        <p:txBody>
          <a:bodyPr wrap="square">
            <a:spAutoFit/>
          </a:bodyPr>
          <a:lstStyle/>
          <a:p>
            <a:pPr marL="342900" lvl="0" indent="-342900">
              <a:buFont typeface="Symbol" panose="05050102010706020507" pitchFamily="18" charset="2"/>
              <a:buChar char=""/>
            </a:pPr>
            <a:r>
              <a:rPr lang="en-GB" sz="1400" b="1" u="sng" dirty="0">
                <a:effectLst/>
                <a:ea typeface="Times New Roman" panose="02020603050405020304" pitchFamily="18" charset="0"/>
              </a:rPr>
              <a:t>Repairing or Replacing Roof Structures.</a:t>
            </a:r>
            <a:endParaRPr lang="en-GB" sz="1400" dirty="0">
              <a:effectLst/>
              <a:ea typeface="Calibri" panose="020F0502020204030204" pitchFamily="34" charset="0"/>
            </a:endParaRPr>
          </a:p>
          <a:p>
            <a:pPr marL="742950" lvl="1" indent="-285750">
              <a:buClr>
                <a:srgbClr val="000000"/>
              </a:buClr>
              <a:buFont typeface="Courier New" panose="02070309020205020404" pitchFamily="49" charset="0"/>
              <a:buChar char="o"/>
            </a:pPr>
            <a:r>
              <a:rPr lang="en-GB" sz="1400" dirty="0">
                <a:effectLst/>
                <a:ea typeface="Times New Roman" panose="02020603050405020304" pitchFamily="18" charset="0"/>
              </a:rPr>
              <a:t>Sprinkler Tank roof structures are designed to withstand specific loads (I.E. Snow) in accordance with LPCB &amp; FM standards. If this structure does not meet design code and fails, it will create an extremely hazardous situation in the surrounding area.</a:t>
            </a:r>
            <a:endParaRPr lang="en-GB" sz="1400" dirty="0">
              <a:effectLst/>
              <a:ea typeface="Calibri" panose="020F0502020204030204" pitchFamily="34" charset="0"/>
            </a:endParaRPr>
          </a:p>
          <a:p>
            <a:pPr marL="742950" lvl="1" indent="-285750">
              <a:buClr>
                <a:srgbClr val="000000"/>
              </a:buClr>
              <a:buFont typeface="Courier New" panose="02070309020205020404" pitchFamily="49" charset="0"/>
              <a:buChar char="o"/>
            </a:pPr>
            <a:r>
              <a:rPr lang="en-GB" sz="1400" dirty="0">
                <a:solidFill>
                  <a:srgbClr val="00B0F0"/>
                </a:solidFill>
                <a:effectLst/>
                <a:ea typeface="Times New Roman" panose="02020603050405020304" pitchFamily="18" charset="0"/>
              </a:rPr>
              <a:t>Various roof purlins and brackets hold the structure in place, then plastisol coated roof sheets are secured on the roof in line with design code and to withstand the load. Depending on the design, the coated roof sheets can vary in thickness.</a:t>
            </a:r>
            <a:endParaRPr lang="en-GB" sz="1400" dirty="0">
              <a:solidFill>
                <a:srgbClr val="00B0F0"/>
              </a:solidFill>
              <a:effectLst/>
              <a:ea typeface="Calibri" panose="020F0502020204030204" pitchFamily="34" charset="0"/>
            </a:endParaRPr>
          </a:p>
          <a:p>
            <a:pPr marL="742950" lvl="1" indent="-285750">
              <a:buClr>
                <a:srgbClr val="000000"/>
              </a:buClr>
              <a:buFont typeface="Courier New" panose="02070309020205020404" pitchFamily="49" charset="0"/>
              <a:buChar char="o"/>
            </a:pPr>
            <a:r>
              <a:rPr lang="en-GB" sz="1400" b="1" dirty="0">
                <a:solidFill>
                  <a:srgbClr val="FF0000"/>
                </a:solidFill>
                <a:effectLst/>
                <a:ea typeface="Times New Roman" panose="02020603050405020304" pitchFamily="18" charset="0"/>
              </a:rPr>
              <a:t>If works are suggested to be undertaken on your sprinkler tank roof structure, we recommend the material specifications and design calculations (verified by a chartered engineer) are requested from the supplier </a:t>
            </a:r>
            <a:r>
              <a:rPr lang="en-GB" sz="1400" b="1" u="sng" dirty="0">
                <a:solidFill>
                  <a:srgbClr val="FF0000"/>
                </a:solidFill>
                <a:effectLst/>
                <a:ea typeface="Times New Roman" panose="02020603050405020304" pitchFamily="18" charset="0"/>
              </a:rPr>
              <a:t>prior</a:t>
            </a:r>
            <a:r>
              <a:rPr lang="en-GB" sz="1400" b="1" dirty="0">
                <a:solidFill>
                  <a:srgbClr val="FF0000"/>
                </a:solidFill>
                <a:effectLst/>
                <a:ea typeface="Times New Roman" panose="02020603050405020304" pitchFamily="18" charset="0"/>
              </a:rPr>
              <a:t> to undertaking the works.  We have seen numerous examples where roof structures have been replaced with smaller / lighter purlins to make it easier to carry at unsafe extreme heights, plus the use of cheap, unsuitable roof sheets to withstand the required loads. </a:t>
            </a:r>
            <a:endParaRPr lang="en-GB" sz="1400" dirty="0">
              <a:solidFill>
                <a:srgbClr val="FF0000"/>
              </a:solidFill>
              <a:effectLst/>
              <a:ea typeface="Calibri" panose="020F0502020204030204" pitchFamily="34" charset="0"/>
            </a:endParaRPr>
          </a:p>
          <a:p>
            <a:pPr marL="914400"/>
            <a:r>
              <a:rPr lang="en-GB" sz="1400" dirty="0">
                <a:effectLst/>
                <a:ea typeface="Calibri" panose="020F0502020204030204" pitchFamily="34" charset="0"/>
              </a:rPr>
              <a:t> </a:t>
            </a:r>
          </a:p>
          <a:p>
            <a:pPr marL="342900" lvl="0" indent="-342900">
              <a:buFont typeface="Symbol" panose="05050102010706020507" pitchFamily="18" charset="2"/>
              <a:buChar char=""/>
            </a:pPr>
            <a:r>
              <a:rPr lang="en-GB" sz="1400" b="1" u="sng" dirty="0">
                <a:effectLst/>
                <a:ea typeface="Times New Roman" panose="02020603050405020304" pitchFamily="18" charset="0"/>
              </a:rPr>
              <a:t>Replacing tank panels.</a:t>
            </a:r>
            <a:endParaRPr lang="en-GB" sz="1400" dirty="0">
              <a:effectLst/>
              <a:ea typeface="Calibri" panose="020F0502020204030204" pitchFamily="34" charset="0"/>
            </a:endParaRPr>
          </a:p>
          <a:p>
            <a:pPr marL="742950" lvl="1" indent="-285750">
              <a:buFont typeface="Courier New" panose="02070309020205020404" pitchFamily="49" charset="0"/>
              <a:buChar char="o"/>
            </a:pPr>
            <a:r>
              <a:rPr lang="en-GB" sz="1400" dirty="0">
                <a:effectLst/>
                <a:ea typeface="Times New Roman" panose="02020603050405020304" pitchFamily="18" charset="0"/>
              </a:rPr>
              <a:t>The sprinkler tank shell is designed using galvanised steel sheets with specific structural properties. </a:t>
            </a:r>
            <a:endParaRPr lang="en-GB" sz="1400" dirty="0">
              <a:effectLst/>
              <a:ea typeface="Calibri" panose="020F0502020204030204" pitchFamily="34" charset="0"/>
            </a:endParaRPr>
          </a:p>
          <a:p>
            <a:pPr marL="742950" lvl="1" indent="-285750">
              <a:buFont typeface="Courier New" panose="02070309020205020404" pitchFamily="49" charset="0"/>
              <a:buChar char="o"/>
            </a:pPr>
            <a:r>
              <a:rPr lang="en-GB" sz="1400" dirty="0">
                <a:effectLst/>
                <a:ea typeface="Times New Roman" panose="02020603050405020304" pitchFamily="18" charset="0"/>
              </a:rPr>
              <a:t>The sheets are also coated to specific thicknesses to LPCB &amp; FM standards. </a:t>
            </a:r>
            <a:endParaRPr lang="en-GB" sz="1400" dirty="0">
              <a:effectLst/>
              <a:ea typeface="Calibri" panose="020F0502020204030204" pitchFamily="34" charset="0"/>
            </a:endParaRPr>
          </a:p>
          <a:p>
            <a:pPr marL="742950" lvl="1" indent="-285750">
              <a:spcAft>
                <a:spcPts val="1200"/>
              </a:spcAft>
              <a:buFont typeface="Courier New" panose="02070309020205020404" pitchFamily="49" charset="0"/>
              <a:buChar char="o"/>
            </a:pPr>
            <a:r>
              <a:rPr lang="en-GB" sz="1400" b="1" dirty="0">
                <a:solidFill>
                  <a:srgbClr val="FF0000"/>
                </a:solidFill>
                <a:effectLst/>
                <a:ea typeface="Times New Roman" panose="02020603050405020304" pitchFamily="18" charset="0"/>
              </a:rPr>
              <a:t>If replacement sheets in the tank shell are recommended by the Tank Inspection company, please request the material grades and coating grades / thicknesses from the supplier prior to undertaking the works. Again, there are examples out there where cheaper variants of materials are being used which do not comply to the original design.</a:t>
            </a:r>
            <a:endParaRPr lang="en-GB" sz="1400" dirty="0">
              <a:solidFill>
                <a:srgbClr val="FF0000"/>
              </a:solidFill>
              <a:effectLst/>
              <a:ea typeface="Calibri" panose="020F0502020204030204" pitchFamily="34" charset="0"/>
            </a:endParaRPr>
          </a:p>
          <a:p>
            <a:pPr marL="342900" lvl="0" indent="-342900">
              <a:buFont typeface="Symbol" panose="05050102010706020507" pitchFamily="18" charset="2"/>
              <a:buChar char=""/>
            </a:pPr>
            <a:r>
              <a:rPr lang="en-GB" sz="1400" b="1" u="sng" dirty="0">
                <a:effectLst/>
                <a:ea typeface="Times New Roman" panose="02020603050405020304" pitchFamily="18" charset="0"/>
              </a:rPr>
              <a:t>Installing Low Level Manway’s</a:t>
            </a:r>
            <a:endParaRPr lang="en-GB" sz="1400" dirty="0">
              <a:effectLst/>
              <a:ea typeface="Calibri" panose="020F0502020204030204" pitchFamily="34" charset="0"/>
            </a:endParaRPr>
          </a:p>
          <a:p>
            <a:pPr marL="742950" lvl="1" indent="-285750">
              <a:buFont typeface="Courier New" panose="02070309020205020404" pitchFamily="49" charset="0"/>
              <a:buChar char="o"/>
            </a:pPr>
            <a:r>
              <a:rPr lang="en-GB" sz="1400" dirty="0">
                <a:effectLst/>
                <a:ea typeface="Times New Roman" panose="02020603050405020304" pitchFamily="18" charset="0"/>
              </a:rPr>
              <a:t>On older tanks, there may not be a low-level manway installed to gain access into the tank when drained. To comply with current legislation, a Manway can be cut into the tank and installed, but the works should be verified by a chartered engineer beforehand. </a:t>
            </a:r>
            <a:endParaRPr lang="en-GB" sz="1400" dirty="0">
              <a:effectLst/>
              <a:ea typeface="Calibri" panose="020F0502020204030204" pitchFamily="34" charset="0"/>
            </a:endParaRPr>
          </a:p>
          <a:p>
            <a:pPr marL="742950" lvl="1" indent="-285750">
              <a:buFont typeface="Courier New" panose="02070309020205020404" pitchFamily="49" charset="0"/>
              <a:buChar char="o"/>
            </a:pPr>
            <a:r>
              <a:rPr lang="en-GB" sz="1400" b="1" dirty="0">
                <a:solidFill>
                  <a:srgbClr val="FF0000"/>
                </a:solidFill>
                <a:effectLst/>
                <a:ea typeface="Times New Roman" panose="02020603050405020304" pitchFamily="18" charset="0"/>
              </a:rPr>
              <a:t>If this procedure is required, please request the design calculations verified by a chartered engineer from the supplier prior to undertaking the works.</a:t>
            </a:r>
            <a:endParaRPr lang="en-GB" sz="1400" dirty="0">
              <a:solidFill>
                <a:srgbClr val="FF0000"/>
              </a:solidFill>
              <a:effectLst/>
              <a:ea typeface="Calibri" panose="020F0502020204030204" pitchFamily="34" charset="0"/>
            </a:endParaRPr>
          </a:p>
        </p:txBody>
      </p:sp>
    </p:spTree>
    <p:extLst>
      <p:ext uri="{BB962C8B-B14F-4D97-AF65-F5344CB8AC3E}">
        <p14:creationId xmlns:p14="http://schemas.microsoft.com/office/powerpoint/2010/main" val="9730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9D06-3DC5-4B17-1D85-9B322C4EA282}"/>
              </a:ext>
            </a:extLst>
          </p:cNvPr>
          <p:cNvSpPr>
            <a:spLocks noGrp="1"/>
          </p:cNvSpPr>
          <p:nvPr>
            <p:ph type="title"/>
          </p:nvPr>
        </p:nvSpPr>
        <p:spPr>
          <a:xfrm>
            <a:off x="395536" y="764704"/>
            <a:ext cx="8424936" cy="5040560"/>
          </a:xfrm>
        </p:spPr>
        <p:txBody>
          <a:bodyPr/>
          <a:lstStyle/>
          <a:p>
            <a:r>
              <a:rPr lang="en-GB" sz="1800" dirty="0">
                <a:solidFill>
                  <a:srgbClr val="00B0F0"/>
                </a:solidFill>
              </a:rPr>
              <a:t>Tank Inspection </a:t>
            </a:r>
            <a:br>
              <a:rPr lang="en-GB" sz="1800" dirty="0">
                <a:solidFill>
                  <a:srgbClr val="00B0F0"/>
                </a:solidFill>
              </a:rPr>
            </a:br>
            <a:br>
              <a:rPr lang="en-GB" sz="1800" dirty="0">
                <a:solidFill>
                  <a:srgbClr val="00B0F0"/>
                </a:solidFill>
              </a:rPr>
            </a:br>
            <a:r>
              <a:rPr lang="en-GB" sz="1800" dirty="0">
                <a:solidFill>
                  <a:srgbClr val="00B0F0"/>
                </a:solidFill>
              </a:rPr>
              <a:t>a discussion took place regarding the inspection of tanks.</a:t>
            </a:r>
            <a:br>
              <a:rPr lang="en-GB" sz="1800" dirty="0">
                <a:solidFill>
                  <a:srgbClr val="00B0F0"/>
                </a:solidFill>
              </a:rPr>
            </a:br>
            <a:br>
              <a:rPr lang="en-GB" sz="1800" dirty="0">
                <a:solidFill>
                  <a:srgbClr val="00B0F0"/>
                </a:solidFill>
              </a:rPr>
            </a:br>
            <a:r>
              <a:rPr lang="en-GB" sz="1800" dirty="0">
                <a:solidFill>
                  <a:srgbClr val="00B0F0"/>
                </a:solidFill>
              </a:rPr>
              <a:t>The main issues are </a:t>
            </a:r>
            <a:br>
              <a:rPr lang="en-GB" sz="1800" dirty="0">
                <a:solidFill>
                  <a:srgbClr val="00B0F0"/>
                </a:solidFill>
              </a:rPr>
            </a:br>
            <a:br>
              <a:rPr lang="en-GB" sz="1800" dirty="0">
                <a:solidFill>
                  <a:srgbClr val="00B0F0"/>
                </a:solidFill>
              </a:rPr>
            </a:br>
            <a:r>
              <a:rPr lang="en-GB" sz="1800" dirty="0">
                <a:solidFill>
                  <a:srgbClr val="00B0F0"/>
                </a:solidFill>
              </a:rPr>
              <a:t>that should tank inspections be increase to every year after the tank becomes 10 years old or should it stay at the same frequency.</a:t>
            </a:r>
            <a:br>
              <a:rPr lang="en-GB" sz="1800" dirty="0">
                <a:solidFill>
                  <a:srgbClr val="00B0F0"/>
                </a:solidFill>
              </a:rPr>
            </a:br>
            <a:br>
              <a:rPr lang="en-GB" sz="1800" dirty="0">
                <a:solidFill>
                  <a:srgbClr val="00B0F0"/>
                </a:solidFill>
              </a:rPr>
            </a:br>
            <a:r>
              <a:rPr lang="en-GB" sz="1800" dirty="0">
                <a:solidFill>
                  <a:srgbClr val="00B0F0"/>
                </a:solidFill>
              </a:rPr>
              <a:t>Tank manufacturers should be clear that any alterations to the design (using the wrong Material) will affect the warranty of the tank and they cannot guarantee the tank will still work.</a:t>
            </a:r>
            <a:br>
              <a:rPr lang="en-GB" sz="1800" dirty="0">
                <a:solidFill>
                  <a:srgbClr val="00B0F0"/>
                </a:solidFill>
              </a:rPr>
            </a:br>
            <a:br>
              <a:rPr lang="en-GB" sz="1800" dirty="0">
                <a:solidFill>
                  <a:srgbClr val="00B0F0"/>
                </a:solidFill>
              </a:rPr>
            </a:br>
            <a:r>
              <a:rPr lang="en-GB" sz="1800" dirty="0">
                <a:solidFill>
                  <a:srgbClr val="00B0F0"/>
                </a:solidFill>
              </a:rPr>
              <a:t>Companies that carry out remedial works should be able to demonstrate their competence through training and potentially a 3</a:t>
            </a:r>
            <a:r>
              <a:rPr lang="en-GB" sz="1800" baseline="30000" dirty="0">
                <a:solidFill>
                  <a:srgbClr val="00B0F0"/>
                </a:solidFill>
              </a:rPr>
              <a:t>rd</a:t>
            </a:r>
            <a:r>
              <a:rPr lang="en-GB" sz="1800" dirty="0">
                <a:solidFill>
                  <a:srgbClr val="00B0F0"/>
                </a:solidFill>
              </a:rPr>
              <a:t> party scheme (ac to discuss with </a:t>
            </a:r>
            <a:r>
              <a:rPr lang="en-GB" sz="1800" dirty="0" err="1">
                <a:solidFill>
                  <a:srgbClr val="00B0F0"/>
                </a:solidFill>
              </a:rPr>
              <a:t>ifcc</a:t>
            </a:r>
            <a:r>
              <a:rPr lang="en-GB" sz="1800" dirty="0">
                <a:solidFill>
                  <a:srgbClr val="00B0F0"/>
                </a:solidFill>
              </a:rPr>
              <a:t>, firas and the lpcb re this) </a:t>
            </a:r>
            <a:br>
              <a:rPr lang="en-GB" sz="1800" dirty="0">
                <a:solidFill>
                  <a:srgbClr val="00B0F0"/>
                </a:solidFill>
              </a:rPr>
            </a:br>
            <a:br>
              <a:rPr lang="en-GB" sz="1800" dirty="0">
                <a:solidFill>
                  <a:srgbClr val="00B0F0"/>
                </a:solidFill>
              </a:rPr>
            </a:br>
            <a:r>
              <a:rPr lang="en-GB" sz="1800" dirty="0">
                <a:solidFill>
                  <a:srgbClr val="00B0F0"/>
                </a:solidFill>
              </a:rPr>
              <a:t>As there are a few of these companies it may be better controlled through the ATCM (association of tank cistern manufacturers).</a:t>
            </a:r>
          </a:p>
        </p:txBody>
      </p:sp>
      <p:sp>
        <p:nvSpPr>
          <p:cNvPr id="3" name="Footer Placeholder 2">
            <a:extLst>
              <a:ext uri="{FF2B5EF4-FFF2-40B4-BE49-F238E27FC236}">
                <a16:creationId xmlns:a16="http://schemas.microsoft.com/office/drawing/2014/main" id="{4D1610BF-00DA-77F8-2819-2166A576DF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EEDB09-256B-E861-EED5-3FF370D83696}"/>
              </a:ext>
            </a:extLst>
          </p:cNvPr>
          <p:cNvSpPr>
            <a:spLocks noGrp="1"/>
          </p:cNvSpPr>
          <p:nvPr>
            <p:ph type="sldNum" sz="quarter" idx="12"/>
          </p:nvPr>
        </p:nvSpPr>
        <p:spPr/>
        <p:txBody>
          <a:bodyPr/>
          <a:lstStyle/>
          <a:p>
            <a:fld id="{72E9F8E1-6A36-4B17-840B-D069F1998216}" type="slidenum">
              <a:rPr lang="en-GB" smtClean="0"/>
              <a:t>31</a:t>
            </a:fld>
            <a:endParaRPr lang="en-GB"/>
          </a:p>
        </p:txBody>
      </p:sp>
    </p:spTree>
    <p:extLst>
      <p:ext uri="{BB962C8B-B14F-4D97-AF65-F5344CB8AC3E}">
        <p14:creationId xmlns:p14="http://schemas.microsoft.com/office/powerpoint/2010/main" val="324185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D35D-EE33-E840-1954-C2243679D320}"/>
              </a:ext>
            </a:extLst>
          </p:cNvPr>
          <p:cNvSpPr>
            <a:spLocks noGrp="1"/>
          </p:cNvSpPr>
          <p:nvPr>
            <p:ph type="title"/>
          </p:nvPr>
        </p:nvSpPr>
        <p:spPr>
          <a:xfrm>
            <a:off x="628650" y="836712"/>
            <a:ext cx="7886700" cy="1325563"/>
          </a:xfrm>
        </p:spPr>
        <p:txBody>
          <a:bodyPr/>
          <a:lstStyle/>
          <a:p>
            <a:r>
              <a:rPr lang="en-GB" sz="1800" dirty="0">
                <a:solidFill>
                  <a:srgbClr val="00B0F0"/>
                </a:solidFill>
              </a:rPr>
              <a:t>Fire Sprinkler Maintenance legislation</a:t>
            </a:r>
            <a:br>
              <a:rPr lang="en-GB" sz="1800" dirty="0">
                <a:solidFill>
                  <a:srgbClr val="00B0F0"/>
                </a:solidFill>
              </a:rPr>
            </a:br>
            <a:br>
              <a:rPr lang="en-GB" sz="1800" dirty="0">
                <a:solidFill>
                  <a:srgbClr val="00B0F0"/>
                </a:solidFill>
              </a:rPr>
            </a:br>
            <a:r>
              <a:rPr lang="en-GB" sz="1800" dirty="0">
                <a:solidFill>
                  <a:srgbClr val="00B0F0"/>
                </a:solidFill>
              </a:rPr>
              <a:t>a point was raised that fire sprinkler maintenance should be have its own legislation so that systems must be maintained properly (like gas boilers) </a:t>
            </a:r>
            <a:br>
              <a:rPr lang="en-GB" sz="1800" dirty="0">
                <a:solidFill>
                  <a:srgbClr val="00B0F0"/>
                </a:solidFill>
              </a:rPr>
            </a:br>
            <a:br>
              <a:rPr lang="en-GB" sz="1800" dirty="0">
                <a:solidFill>
                  <a:srgbClr val="00B0F0"/>
                </a:solidFill>
              </a:rPr>
            </a:br>
            <a:r>
              <a:rPr lang="en-GB" sz="1800" dirty="0">
                <a:solidFill>
                  <a:srgbClr val="00B0F0"/>
                </a:solidFill>
              </a:rPr>
              <a:t>this may be something that needs to be discussed at council and potentially some bafsa funds used to bring it to the attention of parliament.</a:t>
            </a:r>
            <a:br>
              <a:rPr lang="en-GB" sz="1800" dirty="0">
                <a:solidFill>
                  <a:srgbClr val="00B0F0"/>
                </a:solidFill>
              </a:rPr>
            </a:br>
            <a:br>
              <a:rPr lang="en-GB" sz="1800" dirty="0">
                <a:solidFill>
                  <a:srgbClr val="00B0F0"/>
                </a:solidFill>
              </a:rPr>
            </a:br>
            <a:r>
              <a:rPr lang="en-GB" sz="1800" dirty="0">
                <a:solidFill>
                  <a:srgbClr val="00B0F0"/>
                </a:solidFill>
              </a:rPr>
              <a:t>Also, legislation so that systems can only be installed by registered companies (such as the LPCB, Firas and </a:t>
            </a:r>
            <a:r>
              <a:rPr lang="en-GB" sz="1800" dirty="0" err="1">
                <a:solidFill>
                  <a:srgbClr val="00B0F0"/>
                </a:solidFill>
              </a:rPr>
              <a:t>Ifcc</a:t>
            </a:r>
            <a:r>
              <a:rPr lang="en-GB" sz="1800" dirty="0">
                <a:solidFill>
                  <a:srgbClr val="00B0F0"/>
                </a:solidFill>
              </a:rPr>
              <a:t>) </a:t>
            </a:r>
          </a:p>
        </p:txBody>
      </p:sp>
      <p:sp>
        <p:nvSpPr>
          <p:cNvPr id="3" name="Footer Placeholder 2">
            <a:extLst>
              <a:ext uri="{FF2B5EF4-FFF2-40B4-BE49-F238E27FC236}">
                <a16:creationId xmlns:a16="http://schemas.microsoft.com/office/drawing/2014/main" id="{A5DC99CB-7196-40B9-E530-65F6F20ABA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C577C4-D696-2841-0385-4086B8753070}"/>
              </a:ext>
            </a:extLst>
          </p:cNvPr>
          <p:cNvSpPr>
            <a:spLocks noGrp="1"/>
          </p:cNvSpPr>
          <p:nvPr>
            <p:ph type="sldNum" sz="quarter" idx="12"/>
          </p:nvPr>
        </p:nvSpPr>
        <p:spPr/>
        <p:txBody>
          <a:bodyPr/>
          <a:lstStyle/>
          <a:p>
            <a:fld id="{72E9F8E1-6A36-4B17-840B-D069F1998216}" type="slidenum">
              <a:rPr lang="en-GB" smtClean="0"/>
              <a:t>32</a:t>
            </a:fld>
            <a:endParaRPr lang="en-GB"/>
          </a:p>
        </p:txBody>
      </p:sp>
    </p:spTree>
    <p:extLst>
      <p:ext uri="{BB962C8B-B14F-4D97-AF65-F5344CB8AC3E}">
        <p14:creationId xmlns:p14="http://schemas.microsoft.com/office/powerpoint/2010/main" val="1138359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a:extLst>
              <a:ext uri="{FF2B5EF4-FFF2-40B4-BE49-F238E27FC236}">
                <a16:creationId xmlns:a16="http://schemas.microsoft.com/office/drawing/2014/main" id="{66132B6F-60D2-4714-5E60-332AFF8BEDAC}"/>
              </a:ext>
            </a:extLst>
          </p:cNvPr>
          <p:cNvSpPr txBox="1">
            <a:spLocks noChangeArrowheads="1"/>
          </p:cNvSpPr>
          <p:nvPr/>
        </p:nvSpPr>
        <p:spPr bwMode="auto">
          <a:xfrm>
            <a:off x="360363" y="836613"/>
            <a:ext cx="8423275" cy="37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2600" dirty="0">
                <a:solidFill>
                  <a:schemeClr val="tx2"/>
                </a:solidFill>
              </a:rPr>
              <a:t>Next Meeting </a:t>
            </a:r>
          </a:p>
          <a:p>
            <a:pPr algn="ctr">
              <a:spcBef>
                <a:spcPct val="0"/>
              </a:spcBef>
              <a:buClrTx/>
              <a:buSzTx/>
              <a:buFontTx/>
              <a:buNone/>
            </a:pPr>
            <a:endParaRPr lang="en-GB" altLang="en-US" sz="2600" dirty="0">
              <a:solidFill>
                <a:schemeClr val="tx2"/>
              </a:solidFill>
            </a:endParaRPr>
          </a:p>
          <a:p>
            <a:pPr algn="ctr">
              <a:lnSpc>
                <a:spcPct val="150000"/>
              </a:lnSpc>
              <a:spcBef>
                <a:spcPts val="750"/>
              </a:spcBef>
              <a:spcAft>
                <a:spcPts val="750"/>
              </a:spcAft>
              <a:buFont typeface="Wingdings" panose="05000000000000000000" pitchFamily="2" charset="2"/>
              <a:buNone/>
            </a:pPr>
            <a:r>
              <a:rPr lang="en-GB" altLang="en-US" sz="1800" b="1" dirty="0">
                <a:solidFill>
                  <a:schemeClr val="tx2"/>
                </a:solidFill>
                <a:latin typeface="Helvetica" panose="020B0604020202020204" pitchFamily="34" charset="0"/>
                <a:cs typeface="Calibri" panose="020F0502020204030204" pitchFamily="34" charset="0"/>
              </a:rPr>
              <a:t>February (Dates TBC)</a:t>
            </a:r>
            <a:endParaRPr lang="en-GB" altLang="en-US" sz="1800" dirty="0">
              <a:solidFill>
                <a:schemeClr val="tx2"/>
              </a:solidFill>
              <a:latin typeface="Calibri" panose="020F0502020204030204" pitchFamily="34" charset="0"/>
              <a:cs typeface="Calibri" panose="020F0502020204030204" pitchFamily="34" charset="0"/>
            </a:endParaRPr>
          </a:p>
          <a:p>
            <a:pPr algn="ctr">
              <a:lnSpc>
                <a:spcPct val="150000"/>
              </a:lnSpc>
              <a:spcBef>
                <a:spcPts val="750"/>
              </a:spcBef>
              <a:spcAft>
                <a:spcPts val="750"/>
              </a:spcAft>
              <a:buFont typeface="Wingdings" panose="05000000000000000000" pitchFamily="2" charset="2"/>
              <a:buNone/>
            </a:pPr>
            <a:r>
              <a:rPr lang="en-GB" altLang="en-US" sz="1800" b="1" dirty="0">
                <a:solidFill>
                  <a:schemeClr val="tx2"/>
                </a:solidFill>
                <a:latin typeface="Helvetica" panose="020B0604020202020204" pitchFamily="34" charset="0"/>
                <a:cs typeface="Calibri" panose="020F0502020204030204" pitchFamily="34" charset="0"/>
              </a:rPr>
              <a:t>Online </a:t>
            </a:r>
          </a:p>
          <a:p>
            <a:pPr algn="ctr">
              <a:lnSpc>
                <a:spcPct val="150000"/>
              </a:lnSpc>
              <a:spcBef>
                <a:spcPts val="750"/>
              </a:spcBef>
              <a:spcAft>
                <a:spcPts val="750"/>
              </a:spcAft>
              <a:buFont typeface="Wingdings" panose="05000000000000000000" pitchFamily="2" charset="2"/>
              <a:buNone/>
            </a:pPr>
            <a:r>
              <a:rPr lang="en-GB" altLang="en-US" sz="1800" b="1" dirty="0">
                <a:solidFill>
                  <a:schemeClr val="tx2"/>
                </a:solidFill>
                <a:latin typeface="Helvetica" panose="020B0604020202020204" pitchFamily="34" charset="0"/>
                <a:cs typeface="Calibri" panose="020F0502020204030204" pitchFamily="34" charset="0"/>
              </a:rPr>
              <a:t>at </a:t>
            </a:r>
          </a:p>
          <a:p>
            <a:pPr algn="ctr">
              <a:lnSpc>
                <a:spcPct val="150000"/>
              </a:lnSpc>
              <a:spcBef>
                <a:spcPts val="750"/>
              </a:spcBef>
              <a:spcAft>
                <a:spcPts val="750"/>
              </a:spcAft>
              <a:buFont typeface="Wingdings" panose="05000000000000000000" pitchFamily="2" charset="2"/>
              <a:buNone/>
            </a:pPr>
            <a:r>
              <a:rPr lang="en-GB" altLang="en-US" sz="1800" b="1" dirty="0">
                <a:solidFill>
                  <a:schemeClr val="tx2"/>
                </a:solidFill>
                <a:latin typeface="Helvetica" panose="020B0604020202020204" pitchFamily="34" charset="0"/>
                <a:cs typeface="Calibri" panose="020F0502020204030204" pitchFamily="34" charset="0"/>
              </a:rPr>
              <a:t>09.30 – 12.00</a:t>
            </a:r>
            <a:endParaRPr lang="en-GB" altLang="en-US" sz="2600" dirty="0">
              <a:solidFill>
                <a:schemeClr val="tx2"/>
              </a:solidFill>
              <a:cs typeface="Calibri" panose="020F0502020204030204" pitchFamily="34" charset="0"/>
            </a:endParaRPr>
          </a:p>
          <a:p>
            <a:pPr algn="ctr">
              <a:spcBef>
                <a:spcPct val="0"/>
              </a:spcBef>
              <a:buClrTx/>
              <a:buSzTx/>
              <a:buFontTx/>
              <a:buNone/>
            </a:pPr>
            <a:r>
              <a:rPr lang="en-GB" altLang="en-US" sz="2600" dirty="0">
                <a:solidFill>
                  <a:schemeClr val="tx2"/>
                </a:solidFill>
                <a:cs typeface="Calibri" panose="020F0502020204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B836911C-3599-587F-1DD9-A35430DA0FE0}"/>
              </a:ext>
            </a:extLst>
          </p:cNvPr>
          <p:cNvSpPr txBox="1">
            <a:spLocks noChangeArrowheads="1"/>
          </p:cNvSpPr>
          <p:nvPr/>
        </p:nvSpPr>
        <p:spPr bwMode="auto">
          <a:xfrm>
            <a:off x="93935" y="695403"/>
            <a:ext cx="7920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2. Notes of previous meeting &amp; matters arising</a:t>
            </a:r>
          </a:p>
        </p:txBody>
      </p:sp>
      <p:sp>
        <p:nvSpPr>
          <p:cNvPr id="16387" name="TextBox 1">
            <a:extLst>
              <a:ext uri="{FF2B5EF4-FFF2-40B4-BE49-F238E27FC236}">
                <a16:creationId xmlns:a16="http://schemas.microsoft.com/office/drawing/2014/main" id="{A6770CD3-D611-7841-AB5E-87D27B41FF84}"/>
              </a:ext>
            </a:extLst>
          </p:cNvPr>
          <p:cNvSpPr txBox="1">
            <a:spLocks noChangeArrowheads="1"/>
          </p:cNvSpPr>
          <p:nvPr/>
        </p:nvSpPr>
        <p:spPr bwMode="auto">
          <a:xfrm>
            <a:off x="416992" y="1082675"/>
            <a:ext cx="727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dirty="0"/>
              <a:t>Comments Made and Previous minutes updated </a:t>
            </a:r>
            <a:endParaRPr lang="en-GB" altLang="en-US" sz="1600" dirty="0"/>
          </a:p>
        </p:txBody>
      </p:sp>
      <p:sp>
        <p:nvSpPr>
          <p:cNvPr id="16388" name="TextBox 2">
            <a:extLst>
              <a:ext uri="{FF2B5EF4-FFF2-40B4-BE49-F238E27FC236}">
                <a16:creationId xmlns:a16="http://schemas.microsoft.com/office/drawing/2014/main" id="{756F4C93-3605-8E46-7E5A-6FE122EA17FA}"/>
              </a:ext>
            </a:extLst>
          </p:cNvPr>
          <p:cNvSpPr txBox="1">
            <a:spLocks noChangeArrowheads="1"/>
          </p:cNvSpPr>
          <p:nvPr/>
        </p:nvSpPr>
        <p:spPr bwMode="auto">
          <a:xfrm>
            <a:off x="431800" y="1296988"/>
            <a:ext cx="82804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GB" altLang="en-US" sz="1300" u="sng" dirty="0"/>
          </a:p>
          <a:p>
            <a:pPr>
              <a:spcBef>
                <a:spcPct val="0"/>
              </a:spcBef>
              <a:buClrTx/>
              <a:buSzTx/>
              <a:buFontTx/>
              <a:buNone/>
            </a:pPr>
            <a:r>
              <a:rPr lang="en-GB" altLang="en-US" sz="1600" u="sng" dirty="0"/>
              <a:t>Actions/ Notes on previous meeting </a:t>
            </a:r>
          </a:p>
          <a:p>
            <a:pPr>
              <a:spcBef>
                <a:spcPct val="0"/>
              </a:spcBef>
              <a:buClrTx/>
              <a:buSzTx/>
              <a:buFontTx/>
              <a:buNone/>
            </a:pPr>
            <a:endParaRPr lang="en-GB" altLang="en-US" sz="1600" u="sng" dirty="0"/>
          </a:p>
          <a:p>
            <a:pPr>
              <a:spcBef>
                <a:spcPct val="0"/>
              </a:spcBef>
              <a:buClrTx/>
              <a:buSzTx/>
              <a:buFontTx/>
              <a:buNone/>
            </a:pPr>
            <a:endParaRPr lang="en-GB" altLang="en-US" sz="1600" dirty="0"/>
          </a:p>
          <a:p>
            <a:pPr>
              <a:spcBef>
                <a:spcPct val="0"/>
              </a:spcBef>
              <a:buClrTx/>
              <a:buSzTx/>
              <a:buFontTx/>
              <a:buNone/>
            </a:pPr>
            <a:r>
              <a:rPr lang="en-GB" altLang="en-US" sz="1600" u="sng" dirty="0"/>
              <a:t>LEVEL 2 Fire sprinkler installation </a:t>
            </a:r>
          </a:p>
          <a:p>
            <a:pPr>
              <a:spcBef>
                <a:spcPct val="0"/>
              </a:spcBef>
              <a:buClrTx/>
              <a:buSzTx/>
              <a:buFontTx/>
              <a:buNone/>
            </a:pPr>
            <a:endParaRPr lang="en-GB" altLang="en-US" sz="1600" dirty="0"/>
          </a:p>
          <a:p>
            <a:pPr>
              <a:spcBef>
                <a:spcPct val="0"/>
              </a:spcBef>
              <a:buClrTx/>
              <a:buSzTx/>
              <a:buFontTx/>
              <a:buNone/>
            </a:pPr>
            <a:endParaRPr lang="en-GB" altLang="en-US" sz="1600" dirty="0"/>
          </a:p>
          <a:p>
            <a:pPr>
              <a:spcBef>
                <a:spcPct val="0"/>
              </a:spcBef>
              <a:buClrTx/>
              <a:buSzTx/>
              <a:buFontTx/>
              <a:buNone/>
            </a:pPr>
            <a:r>
              <a:rPr lang="en-GB" altLang="en-US" sz="1600" dirty="0"/>
              <a:t>Course will now be delivered through ABBE</a:t>
            </a:r>
          </a:p>
          <a:p>
            <a:pPr>
              <a:spcBef>
                <a:spcPct val="0"/>
              </a:spcBef>
              <a:buClrTx/>
              <a:buSzTx/>
              <a:buFontTx/>
              <a:buNone/>
            </a:pPr>
            <a:endParaRPr lang="en-GB" altLang="en-US" sz="1600" dirty="0"/>
          </a:p>
          <a:p>
            <a:pPr>
              <a:spcBef>
                <a:spcPct val="0"/>
              </a:spcBef>
              <a:buClrTx/>
              <a:buSzTx/>
              <a:buFontTx/>
              <a:buNone/>
            </a:pPr>
            <a:r>
              <a:rPr lang="en-GB" altLang="en-US" sz="1600" u="sng" dirty="0"/>
              <a:t>DATA Logging </a:t>
            </a:r>
          </a:p>
          <a:p>
            <a:pPr>
              <a:spcBef>
                <a:spcPct val="0"/>
              </a:spcBef>
              <a:buClrTx/>
              <a:buSzTx/>
              <a:buFontTx/>
              <a:buNone/>
            </a:pPr>
            <a:endParaRPr lang="en-GB" altLang="en-US" sz="1600" dirty="0"/>
          </a:p>
          <a:p>
            <a:pPr>
              <a:spcBef>
                <a:spcPct val="0"/>
              </a:spcBef>
              <a:buClrTx/>
              <a:buSzTx/>
              <a:buFontTx/>
              <a:buNone/>
            </a:pPr>
            <a:r>
              <a:rPr lang="en-GB" altLang="en-US" sz="1600" dirty="0"/>
              <a:t>Dale Kinnersley  -  	has contacted A few of the suppliers to discuss the issues around 		Data Logging. Dale has contacted the pump suppliers and Control 		companies, Minor amendments to be made to the TB.</a:t>
            </a:r>
          </a:p>
          <a:p>
            <a:pPr>
              <a:spcBef>
                <a:spcPct val="0"/>
              </a:spcBef>
              <a:buClrTx/>
              <a:buSzTx/>
              <a:buFontTx/>
              <a:buNone/>
            </a:pPr>
            <a:endParaRPr lang="en-GB" altLang="en-US" sz="1600" dirty="0"/>
          </a:p>
          <a:p>
            <a:pPr>
              <a:spcBef>
                <a:spcPct val="0"/>
              </a:spcBef>
              <a:buClrTx/>
              <a:buSzTx/>
              <a:buFontTx/>
              <a:buNone/>
            </a:pPr>
            <a:r>
              <a:rPr lang="en-GB" altLang="en-US" sz="1600" dirty="0"/>
              <a:t>David Ferguson -   	The LPCB will implement the inspection of data Loggers as and 		when they start coming on to the sites, we estimate that the new 		panels should be fully in place in about 12 months'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4EFBB4-F6DF-20EA-92FE-92BCB45116DC}"/>
              </a:ext>
            </a:extLst>
          </p:cNvPr>
          <p:cNvSpPr txBox="1"/>
          <p:nvPr/>
        </p:nvSpPr>
        <p:spPr>
          <a:xfrm>
            <a:off x="395288" y="549275"/>
            <a:ext cx="8640762" cy="3570288"/>
          </a:xfrm>
          <a:prstGeom prst="rect">
            <a:avLst/>
          </a:prstGeom>
          <a:noFill/>
        </p:spPr>
        <p:txBody>
          <a:bodyPr>
            <a:spAutoFit/>
          </a:bodyPr>
          <a:lstStyle/>
          <a:p>
            <a:pPr>
              <a:buFont typeface="Wingdings" panose="05000000000000000000" pitchFamily="2" charset="2"/>
              <a:buNone/>
              <a:defRPr/>
            </a:pPr>
            <a:r>
              <a:rPr lang="en-GB" sz="1400" dirty="0"/>
              <a:t>TB202 – 24-month tank inspections – Bif Update – Ongoing 				</a:t>
            </a:r>
            <a:r>
              <a:rPr lang="en-GB" sz="1400" b="1" u="sng" dirty="0"/>
              <a:t>Alan Crichton </a:t>
            </a:r>
          </a:p>
          <a:p>
            <a:pPr marL="342900" indent="-342900">
              <a:buFont typeface="Arial" panose="020B0604020202020204" pitchFamily="34" charset="0"/>
              <a:buChar char="•"/>
              <a:defRPr/>
            </a:pPr>
            <a:endParaRPr lang="en-GB" sz="1400" dirty="0"/>
          </a:p>
          <a:p>
            <a:pPr>
              <a:buFont typeface="Wingdings" panose="05000000000000000000" pitchFamily="2" charset="2"/>
              <a:buNone/>
              <a:defRPr/>
            </a:pPr>
            <a:r>
              <a:rPr lang="en-GB" sz="1400" dirty="0"/>
              <a:t>Concerns over the implementation of the New 2-year tank inspection and the over enthusiastic use of silt in tank to encourage full tank cleans – where they are not required.</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t>Discussion about a level of silt that was acceptable, it was discussed that loose silt does not adversely affect the performance of the pump, however concerns are that if there was 30% blockage around the vortex inhibitor this may have adverse effects on the pump duty.</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t>Other concerns is that if you have 10-20 mm built up of silt this may be concerning, t it’s the level of silt traveling into the system that may block sprinkler heads and stop water getting on to the fire.</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t>This would cover silt build up.</a:t>
            </a:r>
          </a:p>
          <a:p>
            <a:pPr>
              <a:buFont typeface="Wingdings" panose="05000000000000000000" pitchFamily="2" charset="2"/>
              <a:buNone/>
              <a:defRPr/>
            </a:pPr>
            <a:r>
              <a:rPr lang="en-GB" sz="1400" dirty="0"/>
              <a:t>When to flush the underground mains (depending on silt build up)</a:t>
            </a:r>
          </a:p>
          <a:p>
            <a:pPr>
              <a:buFont typeface="Wingdings" panose="05000000000000000000" pitchFamily="2" charset="2"/>
              <a:buNone/>
              <a:defRPr/>
            </a:pPr>
            <a:r>
              <a:rPr lang="en-GB" sz="1400" dirty="0"/>
              <a:t>When to clean the tank (Depending on the build-up).</a:t>
            </a:r>
          </a:p>
          <a:p>
            <a:pPr>
              <a:buFont typeface="Wingdings" panose="05000000000000000000" pitchFamily="2" charset="2"/>
              <a:buNone/>
              <a:defRPr/>
            </a:pPr>
            <a:endParaRPr lang="en-GB" sz="1600" dirty="0"/>
          </a:p>
        </p:txBody>
      </p:sp>
      <p:sp>
        <p:nvSpPr>
          <p:cNvPr id="6" name="TextBox 5">
            <a:extLst>
              <a:ext uri="{FF2B5EF4-FFF2-40B4-BE49-F238E27FC236}">
                <a16:creationId xmlns:a16="http://schemas.microsoft.com/office/drawing/2014/main" id="{CB5ED069-08C6-7538-1B95-A0230B6805BB}"/>
              </a:ext>
            </a:extLst>
          </p:cNvPr>
          <p:cNvSpPr txBox="1"/>
          <p:nvPr/>
        </p:nvSpPr>
        <p:spPr>
          <a:xfrm>
            <a:off x="395288" y="4005064"/>
            <a:ext cx="8640762" cy="2246769"/>
          </a:xfrm>
          <a:prstGeom prst="rect">
            <a:avLst/>
          </a:prstGeom>
          <a:noFill/>
        </p:spPr>
        <p:txBody>
          <a:bodyPr wrap="square">
            <a:spAutoFit/>
          </a:bodyPr>
          <a:lstStyle/>
          <a:p>
            <a:pPr>
              <a:buFont typeface="Wingdings" panose="05000000000000000000" pitchFamily="2" charset="2"/>
              <a:buNone/>
              <a:defRPr/>
            </a:pPr>
            <a:r>
              <a:rPr lang="en-GB" sz="1400" dirty="0"/>
              <a:t>Biofuels / Renewable Diesel 					</a:t>
            </a:r>
            <a:r>
              <a:rPr lang="en-GB" sz="1400" b="1" dirty="0"/>
              <a:t>                 </a:t>
            </a:r>
            <a:r>
              <a:rPr lang="en-GB" sz="1400" b="1" u="sng" dirty="0"/>
              <a:t>Ross Livingston </a:t>
            </a:r>
          </a:p>
          <a:p>
            <a:pPr marL="342900" indent="-342900">
              <a:buFont typeface="Arial" panose="020B0604020202020204" pitchFamily="34" charset="0"/>
              <a:buChar char="•"/>
              <a:defRPr/>
            </a:pPr>
            <a:endParaRPr lang="en-GB" sz="1400" dirty="0"/>
          </a:p>
          <a:p>
            <a:pPr>
              <a:buFont typeface="Wingdings" panose="05000000000000000000" pitchFamily="2" charset="2"/>
              <a:buNone/>
              <a:defRPr/>
            </a:pPr>
            <a:r>
              <a:rPr lang="en-GB" sz="1400" dirty="0"/>
              <a:t>There is an Ongoing concern over Biofuels.</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t>Clark engines will send out a document detailing the issues </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t>This will be distributed between all the Bafsa Members </a:t>
            </a:r>
          </a:p>
          <a:p>
            <a:pPr>
              <a:buFont typeface="Wingdings" panose="05000000000000000000" pitchFamily="2" charset="2"/>
              <a:buNone/>
              <a:defRPr/>
            </a:pPr>
            <a:endParaRPr lang="en-GB" sz="1400" dirty="0"/>
          </a:p>
          <a:p>
            <a:pPr>
              <a:buFont typeface="Wingdings" panose="05000000000000000000" pitchFamily="2" charset="2"/>
              <a:buNone/>
              <a:defRPr/>
            </a:pPr>
            <a:r>
              <a:rPr lang="en-GB" sz="1400" dirty="0">
                <a:solidFill>
                  <a:srgbClr val="00B0F0"/>
                </a:solidFill>
              </a:rPr>
              <a:t>Distributed by Ross After the meeting.</a:t>
            </a:r>
          </a:p>
          <a:p>
            <a:pPr>
              <a:buFont typeface="Wingdings" panose="05000000000000000000" pitchFamily="2" charset="2"/>
              <a:buNone/>
              <a:defRPr/>
            </a:pP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A65BA1-A641-DE6A-AA01-244B05255699}"/>
              </a:ext>
            </a:extLst>
          </p:cNvPr>
          <p:cNvSpPr txBox="1">
            <a:spLocks noChangeArrowheads="1"/>
          </p:cNvSpPr>
          <p:nvPr/>
        </p:nvSpPr>
        <p:spPr bwMode="auto">
          <a:xfrm>
            <a:off x="359568" y="428178"/>
            <a:ext cx="842486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GB" altLang="en-US" sz="1600" u="sng" dirty="0"/>
          </a:p>
          <a:p>
            <a:pPr>
              <a:spcBef>
                <a:spcPct val="0"/>
              </a:spcBef>
              <a:buClrTx/>
              <a:buSzTx/>
              <a:buFontTx/>
              <a:buNone/>
            </a:pPr>
            <a:r>
              <a:rPr lang="en-GB" altLang="en-US" sz="1600" u="sng" dirty="0"/>
              <a:t>Water Heater Committee</a:t>
            </a:r>
          </a:p>
          <a:p>
            <a:pPr>
              <a:spcBef>
                <a:spcPct val="0"/>
              </a:spcBef>
              <a:buClrTx/>
              <a:buSzTx/>
              <a:buFontTx/>
              <a:buNone/>
            </a:pPr>
            <a:endParaRPr lang="en-GB" altLang="en-US" sz="1600" u="sng" dirty="0"/>
          </a:p>
          <a:p>
            <a:pPr>
              <a:spcBef>
                <a:spcPct val="0"/>
              </a:spcBef>
              <a:buClrTx/>
              <a:buSzTx/>
              <a:buFontTx/>
              <a:buNone/>
            </a:pPr>
            <a:r>
              <a:rPr lang="en-US" altLang="en-US" sz="1600" dirty="0">
                <a:latin typeface="Calibri" panose="020F0502020204030204" pitchFamily="34" charset="0"/>
                <a:cs typeface="Calibri" panose="020F0502020204030204" pitchFamily="34" charset="0"/>
              </a:rPr>
              <a:t>Grundfos – Phil Ilsey – To Update</a:t>
            </a:r>
          </a:p>
          <a:p>
            <a:pPr>
              <a:spcBef>
                <a:spcPct val="0"/>
              </a:spcBef>
              <a:buClrTx/>
              <a:buSzTx/>
              <a:buFontTx/>
              <a:buNone/>
            </a:pPr>
            <a:endParaRPr lang="en-US" altLang="en-US" sz="1600" u="sng" dirty="0">
              <a:latin typeface="Calibri" panose="020F0502020204030204" pitchFamily="34" charset="0"/>
              <a:cs typeface="Calibri" panose="020F0502020204030204" pitchFamily="34" charset="0"/>
            </a:endParaRPr>
          </a:p>
          <a:p>
            <a:pPr>
              <a:spcBef>
                <a:spcPct val="0"/>
              </a:spcBef>
              <a:buClrTx/>
              <a:buSzTx/>
              <a:buFontTx/>
              <a:buNone/>
            </a:pPr>
            <a:r>
              <a:rPr lang="en-US" altLang="en-US" sz="1600" u="sng" dirty="0">
                <a:latin typeface="Calibri" panose="020F0502020204030204" pitchFamily="34" charset="0"/>
                <a:cs typeface="Calibri" panose="020F0502020204030204" pitchFamily="34" charset="0"/>
              </a:rPr>
              <a:t>Annex ‘D’ Committee </a:t>
            </a:r>
          </a:p>
          <a:p>
            <a:pPr>
              <a:spcBef>
                <a:spcPct val="0"/>
              </a:spcBef>
              <a:buClrTx/>
              <a:buSzTx/>
              <a:buFontTx/>
              <a:buNone/>
            </a:pPr>
            <a:endParaRPr lang="en-US" altLang="en-US" sz="1600" u="sng" dirty="0">
              <a:latin typeface="Calibri" panose="020F0502020204030204" pitchFamily="34" charset="0"/>
              <a:cs typeface="Calibri" panose="020F0502020204030204" pitchFamily="34" charset="0"/>
            </a:endParaRPr>
          </a:p>
          <a:p>
            <a:pPr>
              <a:spcBef>
                <a:spcPct val="0"/>
              </a:spcBef>
              <a:buClrTx/>
              <a:buSzTx/>
              <a:buFontTx/>
              <a:buNone/>
            </a:pPr>
            <a:r>
              <a:rPr lang="en-GB" altLang="en-US" sz="1600" dirty="0">
                <a:latin typeface="Calibri" panose="020F0502020204030204" pitchFamily="34" charset="0"/>
                <a:cs typeface="Calibri" panose="020F0502020204030204" pitchFamily="34" charset="0"/>
              </a:rPr>
              <a:t>Pumps have been proven to start at 5 deg C, A meeting is scheduled for the 10</a:t>
            </a:r>
            <a:r>
              <a:rPr lang="en-GB" altLang="en-US" sz="1600" baseline="30000" dirty="0">
                <a:latin typeface="Calibri" panose="020F0502020204030204" pitchFamily="34" charset="0"/>
                <a:cs typeface="Calibri" panose="020F0502020204030204" pitchFamily="34" charset="0"/>
              </a:rPr>
              <a:t>th</a:t>
            </a:r>
            <a:r>
              <a:rPr lang="en-GB" altLang="en-US" sz="1600" dirty="0">
                <a:latin typeface="Calibri" panose="020F0502020204030204" pitchFamily="34" charset="0"/>
                <a:cs typeface="Calibri" panose="020F0502020204030204" pitchFamily="34" charset="0"/>
              </a:rPr>
              <a:t> of May.</a:t>
            </a:r>
          </a:p>
          <a:p>
            <a:pPr>
              <a:spcBef>
                <a:spcPct val="0"/>
              </a:spcBef>
              <a:buClrTx/>
              <a:buSzTx/>
              <a:buFontTx/>
              <a:buNone/>
            </a:pPr>
            <a:r>
              <a:rPr lang="en-GB" altLang="en-US" sz="1600" dirty="0">
                <a:latin typeface="Calibri" panose="020F0502020204030204" pitchFamily="34" charset="0"/>
                <a:cs typeface="Calibri" panose="020F0502020204030204" pitchFamily="34" charset="0"/>
              </a:rPr>
              <a:t>A complaint has gone into the BRE.</a:t>
            </a:r>
          </a:p>
          <a:p>
            <a:pPr>
              <a:spcBef>
                <a:spcPct val="0"/>
              </a:spcBef>
              <a:buClrTx/>
              <a:buSz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SzTx/>
              <a:buFontTx/>
              <a:buNone/>
            </a:pPr>
            <a:r>
              <a:rPr lang="en-GB" altLang="en-US" sz="1600" dirty="0">
                <a:latin typeface="Calibri" panose="020F0502020204030204" pitchFamily="34" charset="0"/>
                <a:cs typeface="Calibri" panose="020F0502020204030204" pitchFamily="34" charset="0"/>
              </a:rPr>
              <a:t>Letter to be sent to the LPCB by the end of September , issues with start engines within 15 seconds without heaters encouraging results with a lesser power heater, Testing ongoing. </a:t>
            </a:r>
          </a:p>
          <a:p>
            <a:pPr>
              <a:spcBef>
                <a:spcPct val="0"/>
              </a:spcBef>
              <a:buClrTx/>
              <a:buSz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SzTx/>
              <a:buFontTx/>
              <a:buNone/>
            </a:pPr>
            <a:r>
              <a:rPr lang="en-GB" altLang="en-US" sz="1600" dirty="0">
                <a:latin typeface="Calibri" panose="020F0502020204030204" pitchFamily="34" charset="0"/>
                <a:cs typeface="Calibri" panose="020F0502020204030204" pitchFamily="34" charset="0"/>
              </a:rPr>
              <a:t>Issues with pumphouses not being heated to a minimum of 10 deg C, Pump house Heating should be monitored (Annex D, H &amp; I). </a:t>
            </a:r>
          </a:p>
          <a:p>
            <a:pPr>
              <a:spcBef>
                <a:spcPct val="0"/>
              </a:spcBef>
              <a:buClrTx/>
              <a:buSz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SzTx/>
              <a:buFontTx/>
              <a:buNone/>
            </a:pPr>
            <a:r>
              <a:rPr lang="en-GB" altLang="en-US" sz="1600" dirty="0">
                <a:latin typeface="Calibri" panose="020F0502020204030204" pitchFamily="34" charset="0"/>
                <a:cs typeface="Calibri" panose="020F0502020204030204" pitchFamily="34" charset="0"/>
              </a:rPr>
              <a:t>Air Cooled Engines that have the Issues.</a:t>
            </a:r>
          </a:p>
          <a:p>
            <a:pPr>
              <a:spcBef>
                <a:spcPct val="0"/>
              </a:spcBef>
              <a:buClrTx/>
              <a:buSz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SzTx/>
              <a:buFontTx/>
              <a:buNone/>
            </a:pPr>
            <a:r>
              <a:rPr lang="en-GB" altLang="en-US" sz="1600" dirty="0">
                <a:solidFill>
                  <a:srgbClr val="00B0F0"/>
                </a:solidFill>
                <a:latin typeface="Calibri" panose="020F0502020204030204" pitchFamily="34" charset="0"/>
                <a:cs typeface="Calibri" panose="020F0502020204030204" pitchFamily="34" charset="0"/>
              </a:rPr>
              <a:t>Ross Explained that it was inappropriate to remove the heater on air cooled engines, as it could affect the start time, proposal to reduce the thermostat settings to 15  ̊ C, info will be passed to Simon for review.</a:t>
            </a:r>
            <a:endParaRPr lang="en-GB" altLang="en-US" sz="1600" dirty="0">
              <a:solidFill>
                <a:srgbClr val="00B0F0"/>
              </a:solidFill>
              <a:cs typeface="Calibri" panose="020F0502020204030204" pitchFamily="34" charset="0"/>
            </a:endParaRPr>
          </a:p>
          <a:p>
            <a:pPr>
              <a:spcBef>
                <a:spcPct val="0"/>
              </a:spcBef>
              <a:buClrTx/>
              <a:buSzTx/>
              <a:buFontTx/>
              <a:buNone/>
            </a:pPr>
            <a:endParaRPr lang="en-GB" altLang="en-US" sz="1600" b="1" u="sng" dirty="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29AB7-6801-3593-DFA5-32801B1365EE}"/>
              </a:ext>
            </a:extLst>
          </p:cNvPr>
          <p:cNvSpPr txBox="1"/>
          <p:nvPr/>
        </p:nvSpPr>
        <p:spPr>
          <a:xfrm>
            <a:off x="628650" y="980728"/>
            <a:ext cx="8119814" cy="2308324"/>
          </a:xfrm>
          <a:prstGeom prst="rect">
            <a:avLst/>
          </a:prstGeom>
          <a:noFill/>
        </p:spPr>
        <p:txBody>
          <a:bodyPr wrap="square">
            <a:spAutoFit/>
          </a:bodyPr>
          <a:lstStyle/>
          <a:p>
            <a:pPr>
              <a:spcBef>
                <a:spcPct val="0"/>
              </a:spcBef>
              <a:buClrTx/>
              <a:buSzTx/>
              <a:buFontTx/>
              <a:buNone/>
            </a:pPr>
            <a:r>
              <a:rPr lang="en-GB" altLang="en-US" sz="1800" b="1" u="sng" dirty="0">
                <a:cs typeface="Calibri" panose="020F0502020204030204" pitchFamily="34" charset="0"/>
              </a:rPr>
              <a:t>Wet riser pump accreditation </a:t>
            </a:r>
          </a:p>
          <a:p>
            <a:pPr>
              <a:spcBef>
                <a:spcPct val="0"/>
              </a:spcBef>
              <a:buClrTx/>
              <a:buSzTx/>
              <a:buFontTx/>
              <a:buNone/>
            </a:pPr>
            <a:endParaRPr lang="en-GB" altLang="en-US" sz="1800" dirty="0">
              <a:cs typeface="Calibri" panose="020F0502020204030204" pitchFamily="34" charset="0"/>
            </a:endParaRPr>
          </a:p>
          <a:p>
            <a:pPr>
              <a:spcBef>
                <a:spcPct val="0"/>
              </a:spcBef>
              <a:buClrTx/>
              <a:buSzTx/>
              <a:buFontTx/>
              <a:buNone/>
            </a:pPr>
            <a:r>
              <a:rPr lang="en-GB" altLang="en-US" sz="1800" dirty="0">
                <a:cs typeface="Calibri" panose="020F0502020204030204" pitchFamily="34" charset="0"/>
              </a:rPr>
              <a:t>There are plans afoot to have third party accreditation included in the LPS 1048 scheme. The details of which should be available this year.</a:t>
            </a:r>
          </a:p>
          <a:p>
            <a:pPr>
              <a:spcBef>
                <a:spcPct val="0"/>
              </a:spcBef>
              <a:buClrTx/>
              <a:buSzTx/>
              <a:buFontTx/>
              <a:buNone/>
            </a:pPr>
            <a:endParaRPr lang="en-GB" altLang="en-US" sz="1800" dirty="0">
              <a:cs typeface="Calibri" panose="020F0502020204030204" pitchFamily="34" charset="0"/>
            </a:endParaRPr>
          </a:p>
          <a:p>
            <a:pPr>
              <a:spcBef>
                <a:spcPct val="0"/>
              </a:spcBef>
              <a:buClrTx/>
              <a:buSzTx/>
              <a:buFontTx/>
              <a:buNone/>
            </a:pPr>
            <a:r>
              <a:rPr lang="en-GB" altLang="en-US" sz="1800" dirty="0">
                <a:cs typeface="Calibri" panose="020F0502020204030204" pitchFamily="34" charset="0"/>
              </a:rPr>
              <a:t>The update to BS9990 is ongoing </a:t>
            </a:r>
          </a:p>
          <a:p>
            <a:pPr>
              <a:spcBef>
                <a:spcPct val="0"/>
              </a:spcBef>
              <a:buClrTx/>
              <a:buSzTx/>
              <a:buFontTx/>
              <a:buNone/>
            </a:pPr>
            <a:endParaRPr lang="en-GB" altLang="en-US" u="sng" dirty="0">
              <a:cs typeface="Calibri" panose="020F0502020204030204" pitchFamily="34" charset="0"/>
            </a:endParaRPr>
          </a:p>
          <a:p>
            <a:pPr>
              <a:spcBef>
                <a:spcPct val="0"/>
              </a:spcBef>
              <a:buClrTx/>
              <a:buSzTx/>
              <a:buFontTx/>
              <a:buNone/>
            </a:pPr>
            <a:r>
              <a:rPr lang="en-GB" altLang="en-US" sz="1800" dirty="0">
                <a:solidFill>
                  <a:srgbClr val="00B0F0"/>
                </a:solidFill>
                <a:cs typeface="Calibri" panose="020F0502020204030204" pitchFamily="34" charset="0"/>
              </a:rPr>
              <a:t>Possible LPS Standard to be developed in the future for hydrant pumps.</a:t>
            </a:r>
          </a:p>
        </p:txBody>
      </p:sp>
    </p:spTree>
    <p:extLst>
      <p:ext uri="{BB962C8B-B14F-4D97-AF65-F5344CB8AC3E}">
        <p14:creationId xmlns:p14="http://schemas.microsoft.com/office/powerpoint/2010/main" val="42831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1042BFF3-5C4F-706E-54EC-9147E35E6152}"/>
              </a:ext>
            </a:extLst>
          </p:cNvPr>
          <p:cNvSpPr txBox="1">
            <a:spLocks noChangeArrowheads="1"/>
          </p:cNvSpPr>
          <p:nvPr/>
        </p:nvSpPr>
        <p:spPr bwMode="auto">
          <a:xfrm>
            <a:off x="611560" y="836712"/>
            <a:ext cx="777716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000" dirty="0"/>
              <a:t>3. Committee Updates </a:t>
            </a:r>
          </a:p>
          <a:p>
            <a:pPr>
              <a:spcBef>
                <a:spcPct val="0"/>
              </a:spcBef>
              <a:buClrTx/>
              <a:buSzTx/>
              <a:buFontTx/>
              <a:buNone/>
            </a:pPr>
            <a:endParaRPr lang="en-GB" altLang="en-US" sz="2000" dirty="0"/>
          </a:p>
          <a:p>
            <a:pPr>
              <a:spcBef>
                <a:spcPct val="0"/>
              </a:spcBef>
              <a:buClrTx/>
              <a:buSzTx/>
              <a:buFontTx/>
              <a:buNone/>
            </a:pPr>
            <a:r>
              <a:rPr lang="en-GB" altLang="en-US" sz="2000" dirty="0"/>
              <a:t>3 (a)  RiscA </a:t>
            </a:r>
          </a:p>
          <a:p>
            <a:pPr>
              <a:spcBef>
                <a:spcPct val="0"/>
              </a:spcBef>
              <a:buClrTx/>
              <a:buSzTx/>
              <a:buFontTx/>
              <a:buNone/>
            </a:pPr>
            <a:endParaRPr lang="en-GB" altLang="en-US" sz="2000" dirty="0"/>
          </a:p>
          <a:p>
            <a:pPr>
              <a:spcBef>
                <a:spcPct val="0"/>
              </a:spcBef>
              <a:buClrTx/>
              <a:buSzTx/>
              <a:buFontTx/>
              <a:buNone/>
            </a:pPr>
            <a:r>
              <a:rPr lang="en-GB" altLang="en-US" sz="2000" dirty="0"/>
              <a:t>3 (b) Fire Liaison Group </a:t>
            </a:r>
          </a:p>
          <a:p>
            <a:pPr>
              <a:spcBef>
                <a:spcPct val="0"/>
              </a:spcBef>
              <a:buClrTx/>
              <a:buSzTx/>
              <a:buFontTx/>
              <a:buNone/>
            </a:pPr>
            <a:endParaRPr lang="en-GB" altLang="en-US" sz="2000" dirty="0"/>
          </a:p>
          <a:p>
            <a:pPr>
              <a:spcBef>
                <a:spcPct val="0"/>
              </a:spcBef>
              <a:buClrTx/>
              <a:buSzTx/>
              <a:buFontTx/>
              <a:buNone/>
            </a:pPr>
            <a:r>
              <a:rPr lang="en-GB" altLang="en-US" sz="2000" dirty="0"/>
              <a:t>3 (c) Skills &amp; Development </a:t>
            </a:r>
          </a:p>
          <a:p>
            <a:pPr>
              <a:spcBef>
                <a:spcPct val="0"/>
              </a:spcBef>
              <a:buClrTx/>
              <a:buSzTx/>
              <a:buFontTx/>
              <a:buNone/>
            </a:pPr>
            <a:endParaRPr lang="en-GB" altLang="en-US" sz="2000" dirty="0"/>
          </a:p>
          <a:p>
            <a:pPr>
              <a:spcBef>
                <a:spcPct val="0"/>
              </a:spcBef>
              <a:buClrTx/>
              <a:buSzTx/>
              <a:buFontTx/>
              <a:buNone/>
            </a:pPr>
            <a:r>
              <a:rPr lang="en-GB" altLang="en-US" sz="2000" dirty="0"/>
              <a:t>3 (d) EN 12845</a:t>
            </a:r>
          </a:p>
          <a:p>
            <a:pPr>
              <a:spcBef>
                <a:spcPct val="0"/>
              </a:spcBef>
              <a:buClrTx/>
              <a:buSzTx/>
              <a:buFontTx/>
              <a:buNone/>
            </a:pPr>
            <a:endParaRPr lang="en-GB" altLang="en-US" sz="2000" dirty="0"/>
          </a:p>
          <a:p>
            <a:pPr>
              <a:spcBef>
                <a:spcPct val="0"/>
              </a:spcBef>
              <a:buClrTx/>
              <a:buSzTx/>
              <a:buFontTx/>
              <a:buNone/>
            </a:pPr>
            <a:r>
              <a:rPr lang="en-GB" altLang="en-US" sz="2000" dirty="0"/>
              <a:t>3 (e) Domestic &amp; Residential </a:t>
            </a:r>
          </a:p>
          <a:p>
            <a:pPr>
              <a:spcBef>
                <a:spcPct val="0"/>
              </a:spcBef>
              <a:buClrTx/>
              <a:buSzTx/>
              <a:buFontTx/>
              <a:buNone/>
            </a:pPr>
            <a:endParaRPr lang="en-GB" altLang="en-US" sz="2000" dirty="0"/>
          </a:p>
          <a:p>
            <a:pPr>
              <a:spcBef>
                <a:spcPct val="0"/>
              </a:spcBef>
              <a:buClrTx/>
              <a:buSzTx/>
              <a:buFontTx/>
              <a:buNone/>
            </a:pPr>
            <a:r>
              <a:rPr lang="en-GB" altLang="en-US" sz="2000" dirty="0"/>
              <a:t>3 (f) Water Mist Committee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D9D9EC-DBFC-4DB9-A978-4B331CDEFE1F}"/>
              </a:ext>
            </a:extLst>
          </p:cNvPr>
          <p:cNvSpPr txBox="1"/>
          <p:nvPr/>
        </p:nvSpPr>
        <p:spPr>
          <a:xfrm>
            <a:off x="226145" y="1072478"/>
            <a:ext cx="8356107" cy="5178341"/>
          </a:xfrm>
          <a:prstGeom prst="rect">
            <a:avLst/>
          </a:prstGeom>
          <a:noFill/>
        </p:spPr>
        <p:txBody>
          <a:bodyPr wrap="square" rtlCol="0">
            <a:spAutoFit/>
          </a:bodyPr>
          <a:lstStyle/>
          <a:p>
            <a:r>
              <a:rPr lang="en-GB" sz="1400" b="1" dirty="0" err="1">
                <a:latin typeface="Candara" panose="020E0502030303020204" pitchFamily="34" charset="0"/>
                <a:ea typeface="Tahoma" panose="020B0604030504040204" pitchFamily="34" charset="0"/>
                <a:cs typeface="Tahoma" panose="020B0604030504040204" pitchFamily="34" charset="0"/>
              </a:rPr>
              <a:t>RISCAuthority</a:t>
            </a:r>
            <a:r>
              <a:rPr lang="en-GB" sz="1400" b="1" dirty="0">
                <a:latin typeface="Candara" panose="020E0502030303020204" pitchFamily="34" charset="0"/>
                <a:ea typeface="Tahoma" panose="020B0604030504040204" pitchFamily="34" charset="0"/>
                <a:cs typeface="Tahoma" panose="020B0604030504040204" pitchFamily="34" charset="0"/>
              </a:rPr>
              <a:t> Sprinkler Rules Working Group – November 2023</a:t>
            </a:r>
          </a:p>
          <a:p>
            <a:endParaRPr lang="en-GB" sz="1400" u="sng" dirty="0">
              <a:latin typeface="Candara" panose="020E0502030303020204" pitchFamily="34" charset="0"/>
              <a:ea typeface="Tahoma" panose="020B0604030504040204" pitchFamily="34" charset="0"/>
              <a:cs typeface="Tahoma" panose="020B0604030504040204" pitchFamily="34" charset="0"/>
            </a:endParaRPr>
          </a:p>
          <a:p>
            <a:r>
              <a:rPr lang="en-GB" sz="1400" u="sng" dirty="0">
                <a:latin typeface="Candara" panose="020E0502030303020204" pitchFamily="34" charset="0"/>
                <a:ea typeface="Tahoma" panose="020B0604030504040204" pitchFamily="34" charset="0"/>
                <a:cs typeface="Tahoma" panose="020B0604030504040204" pitchFamily="34" charset="0"/>
              </a:rPr>
              <a:t>Current On-Going work:</a:t>
            </a:r>
          </a:p>
          <a:p>
            <a:endParaRPr lang="en-GB" sz="1400"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TB208 (Supplementary requirements for sprinkler installations which can operate in the dry mode)</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Review and update standard – In progress 80% complete</a:t>
            </a:r>
          </a:p>
          <a:p>
            <a:endParaRPr lang="en-GB" sz="1400" b="1"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TB214 (Sprinkler protection of flammable liquid stores)</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Update to include glass and plastic containers</a:t>
            </a:r>
          </a:p>
          <a:p>
            <a:endParaRPr lang="en-GB" sz="1400" b="1"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TB215 (Sprinkler protection of idle pallet storage)</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Review and update standard – In final review ready for publication.</a:t>
            </a:r>
          </a:p>
          <a:p>
            <a:endParaRPr lang="en-GB" sz="1400" b="1"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TB227 (Pipework)</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Minor review and update</a:t>
            </a:r>
          </a:p>
          <a:p>
            <a:pPr marL="557213" lvl="1" indent="-214313">
              <a:buFont typeface="Arial" panose="020B0604020202020204" pitchFamily="34" charset="0"/>
              <a:buChar char="•"/>
            </a:pPr>
            <a:endParaRPr lang="en-GB" sz="1400"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TB203 &amp; TB210 (Pump data logging)</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Minor review and update to address BAFSA request – Still waiting to hear from Armstrong Pumps!</a:t>
            </a:r>
          </a:p>
          <a:p>
            <a:pPr lvl="1"/>
            <a:endParaRPr lang="en-GB" sz="1400" dirty="0">
              <a:latin typeface="Candara" panose="020E0502030303020204" pitchFamily="34" charset="0"/>
              <a:ea typeface="Tahoma" panose="020B0604030504040204" pitchFamily="34" charset="0"/>
              <a:cs typeface="Tahoma" panose="020B0604030504040204" pitchFamily="34" charset="0"/>
            </a:endParaRPr>
          </a:p>
          <a:p>
            <a:r>
              <a:rPr lang="en-GB" sz="1400" b="1" dirty="0">
                <a:latin typeface="Candara" panose="020E0502030303020204" pitchFamily="34" charset="0"/>
                <a:ea typeface="Tahoma" panose="020B0604030504040204" pitchFamily="34" charset="0"/>
                <a:cs typeface="Tahoma" panose="020B0604030504040204" pitchFamily="34" charset="0"/>
              </a:rPr>
              <a:t>TB217 (Categorisation of goods in storage)</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Minor review to look at categories of goods.</a:t>
            </a:r>
          </a:p>
          <a:p>
            <a:pPr marL="557213" lvl="1" indent="-214313">
              <a:buFont typeface="Arial" panose="020B0604020202020204" pitchFamily="34" charset="0"/>
              <a:buChar char="•"/>
            </a:pPr>
            <a:r>
              <a:rPr lang="en-GB" sz="1400" dirty="0">
                <a:latin typeface="Candara" panose="020E0502030303020204" pitchFamily="34" charset="0"/>
                <a:ea typeface="Tahoma" panose="020B0604030504040204" pitchFamily="34" charset="0"/>
                <a:cs typeface="Tahoma" panose="020B0604030504040204" pitchFamily="34" charset="0"/>
              </a:rPr>
              <a:t>Example: TB211 (Hanging garment) confirms clothing to be Cat 3, TB217 confirms Cat 2 / Cat 3!</a:t>
            </a:r>
          </a:p>
          <a:p>
            <a:pPr lvl="1"/>
            <a:endParaRPr lang="en-GB" sz="1125" dirty="0">
              <a:latin typeface="Tahoma" panose="020B0604030504040204" pitchFamily="34" charset="0"/>
              <a:ea typeface="Tahoma" panose="020B0604030504040204" pitchFamily="34" charset="0"/>
              <a:cs typeface="Tahoma" panose="020B0604030504040204" pitchFamily="34" charset="0"/>
            </a:endParaRPr>
          </a:p>
          <a:p>
            <a:pPr marL="557213" lvl="1" indent="-214313">
              <a:buFont typeface="Arial" panose="020B0604020202020204" pitchFamily="34" charset="0"/>
              <a:buChar char="•"/>
            </a:pPr>
            <a:endParaRPr lang="en-GB" sz="1125"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D488D39A654C4B891819C4404A6751" ma:contentTypeVersion="10" ma:contentTypeDescription="Create a new document." ma:contentTypeScope="" ma:versionID="65636b5b5e858c448f7febb47e44d573">
  <xsd:schema xmlns:xsd="http://www.w3.org/2001/XMLSchema" xmlns:xs="http://www.w3.org/2001/XMLSchema" xmlns:p="http://schemas.microsoft.com/office/2006/metadata/properties" xmlns:ns3="45ce82f9-1cc7-498c-93a7-223dfd11167b" targetNamespace="http://schemas.microsoft.com/office/2006/metadata/properties" ma:root="true" ma:fieldsID="1cb66b1b3a4edd588db82c220ea269e1" ns3:_="">
    <xsd:import namespace="45ce82f9-1cc7-498c-93a7-223dfd1116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e82f9-1cc7-498c-93a7-223dfd111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B808D-E7E7-401E-BC05-D37E12234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e82f9-1cc7-498c-93a7-223dfd111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DE692B-F2B1-4A63-A4BC-E621E5F37644}">
  <ds:schemaRefs>
    <ds:schemaRef ds:uri="http://schemas.microsoft.com/sharepoint/v3/contenttype/forms"/>
  </ds:schemaRefs>
</ds:datastoreItem>
</file>

<file path=customXml/itemProps3.xml><?xml version="1.0" encoding="utf-8"?>
<ds:datastoreItem xmlns:ds="http://schemas.openxmlformats.org/officeDocument/2006/customXml" ds:itemID="{72534764-D2C0-4FA2-8BC9-103F30FF1DA2}">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terms/"/>
    <ds:schemaRef ds:uri="45ce82f9-1cc7-498c-93a7-223dfd1116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39305</TotalTime>
  <Words>3924</Words>
  <Application>Microsoft Office PowerPoint</Application>
  <PresentationFormat>On-screen Show (4:3)</PresentationFormat>
  <Paragraphs>418</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Candara</vt:lpstr>
      <vt:lpstr>Courier New</vt:lpstr>
      <vt:lpstr>Helvetica</vt:lpstr>
      <vt:lpstr>Symbol</vt:lpstr>
      <vt:lpstr>Tahoma</vt:lpstr>
      <vt:lpstr>Times New Roman</vt:lpstr>
      <vt:lpstr>Wingdings</vt:lpstr>
      <vt:lpstr>Office Theme</vt:lpstr>
      <vt:lpstr>PowerPoint Presentation</vt:lpstr>
      <vt:lpstr>1. Welcome, introductions and apologies for absences   2. Notes of previous meeting &amp; matters arising  3. Committee Updates   4. Standards   5. Design Development   6. Products  7. Maintenance.   8.A.O.B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Tank Inspection   a discussion took place regarding the inspection of tanks.  The main issues are   that should tank inspections be increase to every year after the tank becomes 10 years old or should it stay at the same frequency.  Tank manufacturers should be clear that any alterations to the design (using the wrong Material) will affect the warranty of the tank and they cannot guarantee the tank will still work.  Companies that carry out remedial works should be able to demonstrate their competence through training and potentially a 3rd party scheme (ac to discuss with ifcc, firas and the lpcb re this)   As there are a few of these companies it may be better controlled through the ATCM (association of tank cistern manufacturers).</vt:lpstr>
      <vt:lpstr>Fire Sprinkler Maintenance legislation  a point was raised that fire sprinkler maintenance should be have its own legislation so that systems must be maintained properly (like gas boilers)   this may be something that needs to be discussed at council and potentially some bafsa funds used to bring it to the attention of parliament.  Also, legislation so that systems can only be installed by registered companies (such as the LPCB, Firas and Ifcc)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LPC Rules/BSEN12845  Basic Sprinkler Design Course</dc:title>
  <dc:creator>Tony</dc:creator>
  <cp:lastModifiedBy>Alan Crichton</cp:lastModifiedBy>
  <cp:revision>779</cp:revision>
  <cp:lastPrinted>2022-10-31T16:16:03Z</cp:lastPrinted>
  <dcterms:created xsi:type="dcterms:W3CDTF">2008-02-07T06:53:52Z</dcterms:created>
  <dcterms:modified xsi:type="dcterms:W3CDTF">2023-11-16T13:55:50Z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0x010100A7D488D39A654C4B891819C4404A6751</vt:lpwstr>
  </property>
</Properties>
</file>